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78" r:id="rId2"/>
    <p:sldId id="368" r:id="rId3"/>
    <p:sldId id="390" r:id="rId4"/>
    <p:sldId id="430" r:id="rId5"/>
    <p:sldId id="394" r:id="rId6"/>
    <p:sldId id="405" r:id="rId7"/>
    <p:sldId id="395" r:id="rId8"/>
    <p:sldId id="396" r:id="rId9"/>
    <p:sldId id="397" r:id="rId10"/>
    <p:sldId id="400" r:id="rId11"/>
    <p:sldId id="401" r:id="rId12"/>
    <p:sldId id="402" r:id="rId13"/>
    <p:sldId id="403" r:id="rId14"/>
    <p:sldId id="392" r:id="rId15"/>
    <p:sldId id="414" r:id="rId16"/>
    <p:sldId id="393" r:id="rId17"/>
    <p:sldId id="432" r:id="rId18"/>
    <p:sldId id="433" r:id="rId19"/>
    <p:sldId id="418" r:id="rId20"/>
    <p:sldId id="419" r:id="rId21"/>
    <p:sldId id="427" r:id="rId22"/>
    <p:sldId id="421" r:id="rId23"/>
    <p:sldId id="422" r:id="rId24"/>
    <p:sldId id="423" r:id="rId25"/>
    <p:sldId id="420" r:id="rId26"/>
    <p:sldId id="425" r:id="rId27"/>
    <p:sldId id="383" r:id="rId28"/>
    <p:sldId id="387" r:id="rId29"/>
    <p:sldId id="434" r:id="rId30"/>
    <p:sldId id="435" r:id="rId31"/>
    <p:sldId id="436" r:id="rId32"/>
    <p:sldId id="437" r:id="rId33"/>
    <p:sldId id="438" r:id="rId34"/>
    <p:sldId id="385" r:id="rId35"/>
    <p:sldId id="415" r:id="rId36"/>
    <p:sldId id="417" r:id="rId37"/>
    <p:sldId id="412" r:id="rId38"/>
    <p:sldId id="416" r:id="rId39"/>
    <p:sldId id="429" r:id="rId40"/>
    <p:sldId id="311" r:id="rId41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808080"/>
    <a:srgbClr val="0432FF"/>
    <a:srgbClr val="FFFFFF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6"/>
    <p:restoredTop sz="91475"/>
  </p:normalViewPr>
  <p:slideViewPr>
    <p:cSldViewPr>
      <p:cViewPr>
        <p:scale>
          <a:sx n="96" d="100"/>
          <a:sy n="96" d="100"/>
        </p:scale>
        <p:origin x="1712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603380B-B0E5-1E41-898F-F519D3F04BD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1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04026C37-B80E-C24B-9E88-FA99A45E25D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-1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8957E0CB-DC64-3B48-9B37-BCF79F09A8B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1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A34B0AAA-6BE7-7E43-816B-E40E483F3C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BF271F2-DA77-EF4B-9CD1-CA6D8710FA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F24420F-AF4B-5C46-8056-5D910B865BF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1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3B924D16-6BFA-8345-8B93-A3AEE269E5A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-1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755FF7E0-B307-634B-9339-DF9AD012A44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AEFFD5C8-78B6-FF42-A46A-20422A8A6BB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BC272FE3-3C16-1A47-B0C8-D3C5C0CCB3E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1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99DD3E75-5D26-7947-BC17-2BB5455835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52CE135-B0CC-3344-9090-57BC678B6CB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28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>
            <a:extLst>
              <a:ext uri="{FF2B5EF4-FFF2-40B4-BE49-F238E27FC236}">
                <a16:creationId xmlns:a16="http://schemas.microsoft.com/office/drawing/2014/main" id="{E503DA43-91FB-554F-AB8E-663D834A3E3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680200"/>
            <a:ext cx="9144000" cy="1778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lIns="274320" tIns="36576" rIns="274320" bIns="1828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800" b="1" dirty="0">
                <a:solidFill>
                  <a:schemeClr val="tx2"/>
                </a:solidFill>
                <a:latin typeface="Verdana" panose="020B0604030504040204" pitchFamily="34" charset="0"/>
              </a:rPr>
              <a:t>SEOUL NATIONAL UNIVERSITY • DEPARTMENT OF STATISTICS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371600"/>
            <a:ext cx="7772400" cy="1143000"/>
          </a:xfrm>
          <a:ln w="9525"/>
        </p:spPr>
        <p:txBody>
          <a:bodyPr/>
          <a:lstStyle>
            <a:lvl1pPr algn="ctr">
              <a:defRPr sz="40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85800" y="3497580"/>
            <a:ext cx="7772400" cy="2209800"/>
          </a:xfrm>
          <a:ln w="9525"/>
        </p:spPr>
        <p:txBody>
          <a:bodyPr/>
          <a:lstStyle>
            <a:lvl1pPr marL="0" indent="0" algn="ctr">
              <a:buFont typeface="Wingdings" pitchFamily="-128" charset="2"/>
              <a:buNone/>
              <a:defRPr sz="2000"/>
            </a:lvl1pPr>
          </a:lstStyle>
          <a:p>
            <a:r>
              <a:rPr lang="en-US" sz="2400" dirty="0" err="1"/>
              <a:t>Kipoong</a:t>
            </a:r>
            <a:r>
              <a:rPr lang="en-US" sz="2400" dirty="0"/>
              <a:t> Kim </a:t>
            </a:r>
          </a:p>
          <a:p>
            <a:endParaRPr lang="en-US" sz="2400" dirty="0"/>
          </a:p>
          <a:p>
            <a:r>
              <a:rPr lang="en-US" sz="2400" dirty="0"/>
              <a:t>Department of Statistics, Seoul National University </a:t>
            </a:r>
          </a:p>
          <a:p>
            <a:endParaRPr lang="en-US" sz="2400" dirty="0"/>
          </a:p>
          <a:p>
            <a:r>
              <a:rPr lang="en-US" sz="2400" dirty="0"/>
              <a:t>March 21, 2022</a:t>
            </a:r>
          </a:p>
        </p:txBody>
      </p:sp>
    </p:spTree>
    <p:extLst>
      <p:ext uri="{BB962C8B-B14F-4D97-AF65-F5344CB8AC3E}">
        <p14:creationId xmlns:p14="http://schemas.microsoft.com/office/powerpoint/2010/main" val="1482676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95A0BF-1FB7-8245-B253-C5443905AA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00" y="6324600"/>
            <a:ext cx="8382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1CA14D81-9E2D-EC40-8FA2-2D6051934CD8}" type="slidenum">
              <a:rPr lang="en-US" altLang="en-US"/>
              <a:pPr/>
              <a:t>‹#›</a:t>
            </a:fld>
            <a:endParaRPr lang="en-US" altLang="en-US" sz="140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3F4569C-75B3-4BA8-987B-2B9DDA7DA64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85800" y="6324600"/>
            <a:ext cx="6917871" cy="304800"/>
          </a:xfrm>
        </p:spPr>
        <p:txBody>
          <a:bodyPr anchor="ctr"/>
          <a:lstStyle>
            <a:lvl1pPr marL="0" indent="0">
              <a:buNone/>
              <a:defRPr sz="1050"/>
            </a:lvl1pPr>
          </a:lstStyle>
          <a:p>
            <a:pPr lvl="0"/>
            <a:r>
              <a:rPr lang="en-KR" dirty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23529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9629A52-92E2-3D4C-889A-3D58E74D50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00" y="6248400"/>
            <a:ext cx="8382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44D5ABC9-CC2E-BF4A-BFA6-D56250A1848C}" type="slidenum">
              <a:rPr lang="en-US" altLang="en-US"/>
              <a:pPr/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026759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9389B-2CFB-7847-B81D-183B36DA4C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00" y="6248400"/>
            <a:ext cx="8382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1018FA31-A7CD-064C-8896-B5AB62DA8E0B}" type="slidenum">
              <a:rPr lang="en-US" altLang="en-US"/>
              <a:pPr/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7917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CE3C11A-F3F5-0A4A-A88F-F4057CD2FB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00" y="6248400"/>
            <a:ext cx="8382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1EFD1103-A613-2644-836C-59AD0D7B0587}" type="slidenum">
              <a:rPr lang="en-US" altLang="en-US"/>
              <a:pPr/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192713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115B909-76C5-414C-8072-1EA3448E37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00" y="6248400"/>
            <a:ext cx="8382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006A4854-45AB-7D43-B1F6-14D4C7AC6CE2}" type="slidenum">
              <a:rPr lang="en-US" altLang="en-US"/>
              <a:pPr/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384227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76067-4EB5-B844-AE1D-CF1138AE7A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00" y="6248400"/>
            <a:ext cx="8382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2E61B509-4B42-614A-A400-10E208BD410B}" type="slidenum">
              <a:rPr lang="en-US" altLang="en-US"/>
              <a:pPr/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62952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D36201F9-3D23-9246-BE29-E06607EF1E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00" y="6248400"/>
            <a:ext cx="8382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46E1D65A-9203-D44A-9715-26108943DE61}" type="slidenum">
              <a:rPr lang="en-US" altLang="en-US"/>
              <a:pPr/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257076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7B6CF40-635D-C04B-841B-BC22D1D18A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38137"/>
            <a:ext cx="845820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95795F4-0BFD-A647-AA28-52776591777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000" y="624840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000000"/>
                </a:solidFill>
              </a:defRPr>
            </a:lvl1pPr>
          </a:lstStyle>
          <a:p>
            <a:r>
              <a:rPr lang="en-US" altLang="en-US"/>
              <a:t>page </a:t>
            </a:r>
            <a:fld id="{6EF82188-6926-694B-BB9D-61358206C14D}" type="slidenum">
              <a:rPr lang="en-US" altLang="en-US"/>
              <a:pPr/>
              <a:t>‹#›</a:t>
            </a:fld>
            <a:endParaRPr lang="en-US" altLang="en-US" sz="140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1FEFD04-6A5A-DC4C-B499-DBF772ED21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458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36" name="Text Box 12">
            <a:extLst>
              <a:ext uri="{FF2B5EF4-FFF2-40B4-BE49-F238E27FC236}">
                <a16:creationId xmlns:a16="http://schemas.microsoft.com/office/drawing/2014/main" id="{C067710D-F8A9-8242-86D0-69C913FFCF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680200"/>
            <a:ext cx="9144000" cy="1778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lIns="274320" tIns="36576" rIns="274320" bIns="1828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800" b="1" dirty="0">
                <a:solidFill>
                  <a:schemeClr val="tx2"/>
                </a:solidFill>
                <a:latin typeface="Verdana" panose="020B0604030504040204" pitchFamily="34" charset="0"/>
              </a:rPr>
              <a:t>SEOUL NATIONAL UNIVERSITY • DEPARTMENT OF STATISTICS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80" r:id="rId7"/>
    <p:sldLayoutId id="2147483678" r:id="rId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9A0B09"/>
          </a:solidFill>
          <a:latin typeface="+mj-lt"/>
          <a:ea typeface="+mj-ea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9A0B09"/>
          </a:solidFill>
          <a:latin typeface="Arial" charset="0"/>
          <a:ea typeface="ＭＳ Ｐゴシック" pitchFamily="-128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9A0B09"/>
          </a:solidFill>
          <a:latin typeface="Arial" charset="0"/>
          <a:ea typeface="ＭＳ Ｐゴシック" pitchFamily="-128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9A0B09"/>
          </a:solidFill>
          <a:latin typeface="Arial" charset="0"/>
          <a:ea typeface="ＭＳ Ｐゴシック" pitchFamily="-128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9A0B09"/>
          </a:solidFill>
          <a:latin typeface="Arial" charset="0"/>
          <a:ea typeface="ＭＳ Ｐゴシック" pitchFamily="-128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9A0B09"/>
          </a:solidFill>
          <a:latin typeface="Arial" charset="0"/>
          <a:ea typeface="ＭＳ Ｐゴシック" pitchFamily="-12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9A0B09"/>
          </a:solidFill>
          <a:latin typeface="Arial" charset="0"/>
          <a:ea typeface="ＭＳ Ｐゴシック" pitchFamily="-12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9A0B09"/>
          </a:solidFill>
          <a:latin typeface="Arial" charset="0"/>
          <a:ea typeface="ＭＳ Ｐゴシック" pitchFamily="-12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9A0B09"/>
          </a:solidFill>
          <a:latin typeface="Arial" charset="0"/>
          <a:ea typeface="ＭＳ Ｐゴシック" pitchFamily="-1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000000"/>
          </a:solidFill>
          <a:latin typeface="+mn-lt"/>
          <a:ea typeface="+mn-ea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Times" pitchFamily="2" charset="0"/>
        <a:buChar char="•"/>
        <a:defRPr>
          <a:solidFill>
            <a:srgbClr val="00000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Times" pitchFamily="2" charset="0"/>
        <a:buChar char="•"/>
        <a:defRPr>
          <a:solidFill>
            <a:srgbClr val="0000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imes" pitchFamily="2" charset="0"/>
        <a:buChar char="•"/>
        <a:defRPr>
          <a:solidFill>
            <a:srgbClr val="000000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Times" pitchFamily="2" charset="0"/>
        <a:buChar char="•"/>
        <a:defRPr>
          <a:solidFill>
            <a:srgbClr val="000000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Times" pitchFamily="-128" charset="0"/>
        <a:buChar char="•"/>
        <a:defRPr>
          <a:solidFill>
            <a:srgbClr val="000000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Times" pitchFamily="-128" charset="0"/>
        <a:buChar char="•"/>
        <a:defRPr>
          <a:solidFill>
            <a:srgbClr val="000000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Times" pitchFamily="-128" charset="0"/>
        <a:buChar char="•"/>
        <a:defRPr>
          <a:solidFill>
            <a:srgbClr val="000000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Times" pitchFamily="-128" charset="0"/>
        <a:buChar char="•"/>
        <a:defRPr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file:///learn/google-machine-learning" TargetMode="External"/><Relationship Id="rId2" Type="http://schemas.openxmlformats.org/officeDocument/2006/relationships/hyperlink" Target="file:///learn/feature-engineering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hyperlink" Target="https://www.linkedin.com/in/andrewyng/overlay/about-this-profil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kbig.kr/kbig/contents/keybiz/contest/status.jsp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bk21-bigdata.yonsei.ac.kr/bbs/board.php?bo_table=alumni&amp;page=3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jcr.clarivate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E8148E-5FDB-9042-A312-E4A9D5D09A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3200" dirty="0"/>
              <a:t>대학원이 무엇인지</a:t>
            </a:r>
            <a:br>
              <a:rPr lang="en-US" altLang="ko-KR" sz="3200" dirty="0"/>
            </a:br>
            <a:r>
              <a:rPr lang="ko-KR" altLang="en-US" sz="3200" dirty="0"/>
              <a:t>가서 무얼 하는지</a:t>
            </a:r>
            <a:br>
              <a:rPr lang="en-US" altLang="ko-KR" sz="3200" dirty="0"/>
            </a:br>
            <a:r>
              <a:rPr lang="ko-KR" altLang="en-US" sz="3200" dirty="0"/>
              <a:t>어떻게 준비해야 하는지</a:t>
            </a:r>
            <a:br>
              <a:rPr lang="en-US" altLang="ko-KR" sz="3200" dirty="0"/>
            </a:br>
            <a:r>
              <a:rPr lang="ko-KR" altLang="en-US" sz="3200" dirty="0"/>
              <a:t>졸업하면 무얼 하는지</a:t>
            </a:r>
            <a:endParaRPr lang="en-US" sz="32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A118DA4-38AA-E943-98B6-1EF2A0DD36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772400" cy="2209800"/>
          </a:xfrm>
        </p:spPr>
        <p:txBody>
          <a:bodyPr/>
          <a:lstStyle/>
          <a:p>
            <a:r>
              <a:rPr lang="en-US" sz="2000" dirty="0" err="1"/>
              <a:t>Kipoong</a:t>
            </a:r>
            <a:r>
              <a:rPr lang="en-US" sz="2000" dirty="0"/>
              <a:t> Kim</a:t>
            </a:r>
          </a:p>
          <a:p>
            <a:endParaRPr lang="en-US" sz="1000" dirty="0"/>
          </a:p>
          <a:p>
            <a:r>
              <a:rPr lang="en-US" sz="1800" dirty="0"/>
              <a:t>Department of Statistics, Changwon National University</a:t>
            </a:r>
          </a:p>
          <a:p>
            <a:endParaRPr lang="en-US" dirty="0"/>
          </a:p>
          <a:p>
            <a:r>
              <a:rPr lang="en-US" sz="2000" dirty="0"/>
              <a:t>June </a:t>
            </a:r>
            <a:r>
              <a:rPr lang="en-US" altLang="ko-KR" sz="2000" dirty="0"/>
              <a:t>21</a:t>
            </a:r>
            <a:r>
              <a:rPr lang="en-US" sz="2000" dirty="0"/>
              <a:t>,  2024</a:t>
            </a:r>
          </a:p>
        </p:txBody>
      </p:sp>
    </p:spTree>
    <p:extLst>
      <p:ext uri="{BB962C8B-B14F-4D97-AF65-F5344CB8AC3E}">
        <p14:creationId xmlns:p14="http://schemas.microsoft.com/office/powerpoint/2010/main" val="294650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F7542-801A-2811-BF7C-C3EFC1451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Journal Ranking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EB77E-D46A-77F2-026F-D79F8A08A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Annals of Statistics:  Top-class Journal in Statistics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BF814-B07C-8951-8D55-45FCF69CA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9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2B1BE7-2BEC-0E4A-94B4-F77F778D14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6AE3D3-DF16-EA06-E55D-5361BB4F1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89"/>
          <a:stretch/>
        </p:blipFill>
        <p:spPr>
          <a:xfrm>
            <a:off x="228600" y="2371315"/>
            <a:ext cx="7065818" cy="38770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D781B1-5F8F-4685-DE7A-AD4972651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988203"/>
            <a:ext cx="5725019" cy="288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29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F7542-801A-2811-BF7C-C3EFC1451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Journal Ranking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EB77E-D46A-77F2-026F-D79F8A08A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Annals of Statistics:  Top-class Journal in Statistics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BF814-B07C-8951-8D55-45FCF69CA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10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2B1BE7-2BEC-0E4A-94B4-F77F778D14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6AE3D3-DF16-EA06-E55D-5361BB4F1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89"/>
          <a:stretch/>
        </p:blipFill>
        <p:spPr>
          <a:xfrm>
            <a:off x="228600" y="2371315"/>
            <a:ext cx="7065818" cy="38770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D781B1-5F8F-4685-DE7A-AD4972651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988203"/>
            <a:ext cx="5725019" cy="2881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A2137E-D8AD-8313-F99A-7743962DB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027" y="3100677"/>
            <a:ext cx="4597364" cy="318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19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F577C-F910-9C7F-8C03-6E01061EB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JCR Ranking in Probability &amp;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2A00-E592-4578-6D9B-8B4F2FB92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D35EF-03F6-2053-1464-621725B2B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11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0D1370-7B90-A18A-3C2F-AC5E4E562C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93DC80-9F31-77CC-5EC7-954D7626B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1524000"/>
            <a:ext cx="8549640" cy="466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92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55F9-192E-96A8-794A-17D8500D8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Non-SCI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B9FFC-A633-0340-93B7-09EE9B61C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한국 통계학 저널</a:t>
            </a:r>
            <a:r>
              <a:rPr lang="en-US" altLang="ko-KR" dirty="0"/>
              <a:t>:  CSAM  == ESCI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1EC3B-4C66-3B57-1A1B-8EEEC19D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12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7F377A-D385-E6B6-0F9B-0C68C027C9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9313BC-1CFA-EBB8-A340-FB1EAE7BB9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11"/>
          <a:stretch/>
        </p:blipFill>
        <p:spPr>
          <a:xfrm>
            <a:off x="685800" y="2302095"/>
            <a:ext cx="7772400" cy="42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87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58C98-5E3C-9580-DAEB-614000DB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내가 논문연구를 잘 하더라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&gt;&gt;</a:t>
            </a:r>
            <a:r>
              <a:rPr lang="ko-KR" altLang="en-US" dirty="0"/>
              <a:t> 전임교원 트랙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A92A4-F986-CF63-909E-57062CA75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학부졸업  </a:t>
            </a:r>
            <a:endParaRPr lang="en-US" altLang="ko-KR" dirty="0"/>
          </a:p>
          <a:p>
            <a:pPr lvl="1"/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/>
              <a:t>석사 </a:t>
            </a:r>
            <a:r>
              <a:rPr lang="en-US" altLang="ko-KR" dirty="0"/>
              <a:t>(2</a:t>
            </a:r>
            <a:r>
              <a:rPr lang="ko-KR" altLang="en-US" dirty="0"/>
              <a:t>년</a:t>
            </a:r>
            <a:r>
              <a:rPr lang="en-US" altLang="ko-KR" dirty="0"/>
              <a:t>~)</a:t>
            </a:r>
            <a:r>
              <a:rPr lang="ko-KR" altLang="en-US" dirty="0"/>
              <a:t>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/>
              <a:t>박사 </a:t>
            </a:r>
            <a:r>
              <a:rPr lang="en-US" altLang="ko-KR" dirty="0"/>
              <a:t>(3</a:t>
            </a:r>
            <a:r>
              <a:rPr lang="ko-KR" altLang="en-US" dirty="0"/>
              <a:t>년</a:t>
            </a:r>
            <a:r>
              <a:rPr lang="en-US" altLang="ko-KR" dirty="0"/>
              <a:t>~)</a:t>
            </a:r>
          </a:p>
          <a:p>
            <a:pPr lvl="1"/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석박사통합 </a:t>
            </a:r>
            <a:r>
              <a:rPr lang="en-US" altLang="ko-KR" dirty="0">
                <a:sym typeface="Wingdings" pitchFamily="2" charset="2"/>
              </a:rPr>
              <a:t>(4</a:t>
            </a:r>
            <a:r>
              <a:rPr lang="ko-KR" altLang="en-US" dirty="0">
                <a:sym typeface="Wingdings" pitchFamily="2" charset="2"/>
              </a:rPr>
              <a:t>년</a:t>
            </a:r>
            <a:r>
              <a:rPr lang="en-US" altLang="ko-KR" dirty="0">
                <a:sym typeface="Wingdings" pitchFamily="2" charset="2"/>
              </a:rPr>
              <a:t>~)</a:t>
            </a:r>
          </a:p>
          <a:p>
            <a:pPr lvl="2"/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박사후연구원 </a:t>
            </a:r>
            <a:r>
              <a:rPr lang="en-US" altLang="ko-KR" dirty="0">
                <a:sym typeface="Wingdings" pitchFamily="2" charset="2"/>
              </a:rPr>
              <a:t>(Post-doctoral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researcher;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포닥</a:t>
            </a:r>
            <a:r>
              <a:rPr lang="en-US" altLang="ko-KR" dirty="0">
                <a:sym typeface="Wingdings" pitchFamily="2" charset="2"/>
              </a:rPr>
              <a:t>)</a:t>
            </a:r>
            <a:r>
              <a:rPr lang="ko-KR" altLang="en-US" dirty="0">
                <a:sym typeface="Wingdings" pitchFamily="2" charset="2"/>
              </a:rPr>
              <a:t> </a:t>
            </a:r>
            <a:endParaRPr lang="en-US" altLang="ko-KR" dirty="0">
              <a:sym typeface="Wingdings" pitchFamily="2" charset="2"/>
            </a:endParaRPr>
          </a:p>
          <a:p>
            <a:pPr lvl="3"/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교원 임용 과정</a:t>
            </a:r>
            <a:br>
              <a:rPr lang="en-US" altLang="ko-KR" dirty="0">
                <a:sym typeface="Wingdings" pitchFamily="2" charset="2"/>
              </a:rPr>
            </a:b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지방사립대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&lt;</a:t>
            </a:r>
            <a:r>
              <a:rPr lang="ko-KR" altLang="en-US" dirty="0">
                <a:sym typeface="Wingdings" pitchFamily="2" charset="2"/>
              </a:rPr>
              <a:t> 지방국립대 </a:t>
            </a:r>
            <a:r>
              <a:rPr lang="en-US" altLang="ko-KR" dirty="0">
                <a:sym typeface="Wingdings" pitchFamily="2" charset="2"/>
              </a:rPr>
              <a:t>&lt;</a:t>
            </a:r>
            <a:r>
              <a:rPr lang="ko-KR" altLang="en-US" dirty="0">
                <a:sym typeface="Wingdings" pitchFamily="2" charset="2"/>
              </a:rPr>
              <a:t> 지역거점국립대 </a:t>
            </a:r>
            <a:r>
              <a:rPr lang="en-US" altLang="ko-KR" dirty="0">
                <a:sym typeface="Wingdings" pitchFamily="2" charset="2"/>
              </a:rPr>
              <a:t>&lt;</a:t>
            </a:r>
            <a:r>
              <a:rPr lang="ko-KR" altLang="en-US" dirty="0">
                <a:sym typeface="Wingdings" pitchFamily="2" charset="2"/>
              </a:rPr>
              <a:t> 수도권대학 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4"/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조교수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부교수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정교수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859C6-E94C-7637-CB52-BF89A8E7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13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E108D4-45DD-874A-F364-25B66CF8A0D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98407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4563D-2A97-9760-10F3-4869C1F7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대학원 후기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14A53-E7A1-A781-CE98-B34DFF09C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>
                <a:solidFill>
                  <a:srgbClr val="333333"/>
                </a:solidFill>
                <a:latin typeface="-apple-system"/>
              </a:rPr>
              <a:t>취업을 위해 석사 오는 경우 대부분</a:t>
            </a:r>
            <a:r>
              <a:rPr lang="en-US" altLang="ko-KR" sz="1800" dirty="0">
                <a:solidFill>
                  <a:srgbClr val="333333"/>
                </a:solidFill>
                <a:latin typeface="-apple-system"/>
              </a:rPr>
              <a:t>.</a:t>
            </a:r>
            <a:br>
              <a:rPr lang="en-US" altLang="ko-KR" sz="1800" dirty="0">
                <a:solidFill>
                  <a:srgbClr val="333333"/>
                </a:solidFill>
                <a:latin typeface="-apple-system"/>
              </a:rPr>
            </a:br>
            <a:r>
              <a:rPr lang="en-US" altLang="ko-KR" sz="1800" dirty="0">
                <a:solidFill>
                  <a:srgbClr val="333333"/>
                </a:solidFill>
                <a:latin typeface="-apple-system"/>
              </a:rPr>
              <a:t>But SKY</a:t>
            </a:r>
            <a:r>
              <a:rPr lang="ko-KR" altLang="en-US" sz="1800" dirty="0">
                <a:solidFill>
                  <a:srgbClr val="333333"/>
                </a:solidFill>
                <a:latin typeface="-apple-system"/>
              </a:rPr>
              <a:t>급에서는 박사 진학하는 경우도 많음</a:t>
            </a:r>
            <a:r>
              <a:rPr lang="en-US" altLang="ko-KR" sz="1800" dirty="0">
                <a:solidFill>
                  <a:srgbClr val="333333"/>
                </a:solidFill>
                <a:latin typeface="-apple-system"/>
              </a:rPr>
              <a:t>.</a:t>
            </a:r>
          </a:p>
          <a:p>
            <a:endParaRPr lang="en-US" altLang="ko-KR" sz="1800" b="0" i="0" u="none" strike="noStrike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학교는 </a:t>
            </a:r>
            <a:r>
              <a:rPr lang="ko-KR" altLang="en-US" sz="1800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코스웤</a:t>
            </a:r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 위주</a:t>
            </a:r>
            <a:b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</a:br>
            <a:r>
              <a:rPr lang="en-US" altLang="ko-KR" sz="1800" dirty="0">
                <a:solidFill>
                  <a:srgbClr val="333333"/>
                </a:solidFill>
                <a:latin typeface="-apple-system"/>
              </a:rPr>
              <a:t>&gt;&gt;</a:t>
            </a:r>
            <a:r>
              <a:rPr lang="ko-KR" altLang="en-US" sz="1800" dirty="0">
                <a:solidFill>
                  <a:srgbClr val="333333"/>
                </a:solidFill>
                <a:latin typeface="-apple-system"/>
              </a:rPr>
              <a:t> 그냥 </a:t>
            </a:r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수업 열심히 듣고 논문 열심히 쓰고 졸업하면 나를 뽑아주는 회사가 없을 가능성이 큼</a:t>
            </a:r>
            <a:br>
              <a:rPr lang="ko-KR" altLang="en-US" sz="1800" dirty="0"/>
            </a:br>
            <a:r>
              <a:rPr lang="en-US" altLang="ko-KR" sz="1800" dirty="0"/>
              <a:t>&gt;&gt;</a:t>
            </a:r>
            <a:r>
              <a:rPr lang="ko-KR" altLang="en-US" sz="1800" dirty="0"/>
              <a:t> </a:t>
            </a:r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취업 시 </a:t>
            </a:r>
            <a:r>
              <a:rPr lang="ko-KR" altLang="en-US" sz="1800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중요</a:t>
            </a:r>
            <a:r>
              <a:rPr lang="ko-KR" altLang="en-US" sz="1800" dirty="0" err="1">
                <a:solidFill>
                  <a:srgbClr val="333333"/>
                </a:solidFill>
                <a:latin typeface="-apple-system"/>
              </a:rPr>
              <a:t>한게</a:t>
            </a:r>
            <a:r>
              <a:rPr lang="ko-KR" altLang="en-US" sz="180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직무 관련 </a:t>
            </a:r>
            <a:r>
              <a:rPr lang="ko-KR" altLang="en-US" sz="1800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경험일텐데</a:t>
            </a:r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 학교에 이걸 기대 </a:t>
            </a: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X</a:t>
            </a:r>
            <a:b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</a:b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&gt;&gt;</a:t>
            </a:r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 프로젝트 </a:t>
            </a:r>
            <a:r>
              <a:rPr lang="ko-KR" altLang="en-US" sz="1800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안하는</a:t>
            </a:r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 연구실이 대부분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본인이 석사 취업이 목표다 싶으면 </a:t>
            </a:r>
            <a:b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</a:b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&gt;&gt;</a:t>
            </a:r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 알아서 공모전 나가고 인턴 구해야 됨</a:t>
            </a: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  <a:b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</a:b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&gt;&gt;</a:t>
            </a:r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 물론 가끔 인턴자리 연결해주는 교수님들도 계심</a:t>
            </a: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  <a:br>
              <a:rPr lang="ko-KR" altLang="en-US" sz="1800" dirty="0"/>
            </a:br>
            <a:endParaRPr lang="en-US" altLang="ko-KR" sz="1800" dirty="0"/>
          </a:p>
          <a:p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금융</a:t>
            </a: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(</a:t>
            </a:r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은행</a:t>
            </a: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보험</a:t>
            </a: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증권 등</a:t>
            </a: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) </a:t>
            </a:r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쪽으로 졸업하고 많이들 가는데</a:t>
            </a: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 최근에는 이쪽도 허들이 점점 높아지는 중</a:t>
            </a: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(?)</a:t>
            </a:r>
            <a:endParaRPr lang="en-US" altLang="ko-KR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F32F3-F729-644F-5A95-AC5EB9F72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14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CFBE6B-1DDF-4669-BC67-BFC9A3FDDCF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34330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7BBCF-E2E9-691A-FE4E-C7D7EBBDE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대학원 들어가서 </a:t>
            </a:r>
            <a:r>
              <a:rPr lang="ko-KR" altLang="en-US" dirty="0" err="1"/>
              <a:t>해야할</a:t>
            </a:r>
            <a:r>
              <a:rPr lang="ko-KR" altLang="en-US" dirty="0"/>
              <a:t> 것들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C69D2-843E-F0E8-ECE0-E954E7C45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본인의 진로에 대해 끊임없이 고민하는 과정</a:t>
            </a:r>
            <a:r>
              <a:rPr lang="en-US" altLang="ko-KR" dirty="0"/>
              <a:t>.</a:t>
            </a:r>
          </a:p>
          <a:p>
            <a:endParaRPr lang="en-US" altLang="ko-KR" sz="1100" dirty="0"/>
          </a:p>
          <a:p>
            <a:r>
              <a:rPr lang="ko-KR" altLang="en-US" dirty="0"/>
              <a:t>논문주제 선정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대부분 지도교수님에 의해 결정됨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내가 특별히 하고 싶은 주제가 있다면 지도교수님께 어필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e.g. </a:t>
            </a:r>
            <a:r>
              <a:rPr lang="ko-KR" altLang="en-US" dirty="0"/>
              <a:t>금융권을 가고</a:t>
            </a:r>
            <a:r>
              <a:rPr lang="en-US" altLang="ko-KR" dirty="0"/>
              <a:t> </a:t>
            </a:r>
            <a:r>
              <a:rPr lang="ko-KR" altLang="en-US" dirty="0"/>
              <a:t>싶어서 금융데이터로 논문을 쓰고 싶다</a:t>
            </a:r>
            <a:r>
              <a:rPr lang="en-US" altLang="ko-KR" dirty="0"/>
              <a:t>.</a:t>
            </a:r>
          </a:p>
          <a:p>
            <a:endParaRPr lang="en-US" altLang="ko-KR" sz="1100" dirty="0"/>
          </a:p>
          <a:p>
            <a:r>
              <a:rPr lang="ko-KR" altLang="en-US" dirty="0"/>
              <a:t>산업 연계 프로젝트 </a:t>
            </a:r>
            <a:r>
              <a:rPr lang="en-US" altLang="ko-KR" dirty="0"/>
              <a:t>!!</a:t>
            </a:r>
          </a:p>
          <a:p>
            <a:pPr lvl="1"/>
            <a:r>
              <a:rPr lang="ko-KR" altLang="en-US" dirty="0"/>
              <a:t>지도교수님의 프로젝트 참가</a:t>
            </a:r>
            <a:endParaRPr lang="en-US" altLang="ko-KR" dirty="0"/>
          </a:p>
          <a:p>
            <a:pPr lvl="1"/>
            <a:r>
              <a:rPr lang="ko-KR" altLang="en-US" dirty="0"/>
              <a:t>통계연구소 </a:t>
            </a:r>
            <a:r>
              <a:rPr lang="en-US" altLang="ko-KR" dirty="0"/>
              <a:t>(</a:t>
            </a:r>
            <a:r>
              <a:rPr lang="ko-KR" altLang="en-US" dirty="0"/>
              <a:t>통계학과</a:t>
            </a:r>
            <a:r>
              <a:rPr lang="en-US" altLang="ko-KR" dirty="0"/>
              <a:t>)</a:t>
            </a:r>
            <a:r>
              <a:rPr lang="ko-KR" altLang="en-US" dirty="0"/>
              <a:t> 등으로 의뢰 들어오는 분석 실시</a:t>
            </a:r>
            <a:endParaRPr lang="en-US" altLang="ko-KR" dirty="0"/>
          </a:p>
          <a:p>
            <a:endParaRPr lang="en-US" altLang="ko-KR" sz="1100" dirty="0"/>
          </a:p>
          <a:p>
            <a:r>
              <a:rPr lang="ko-KR" altLang="en-US" dirty="0"/>
              <a:t>동기 </a:t>
            </a:r>
            <a:r>
              <a:rPr lang="en-US" altLang="ko-KR" dirty="0"/>
              <a:t>/</a:t>
            </a:r>
            <a:r>
              <a:rPr lang="ko-KR" altLang="en-US" dirty="0"/>
              <a:t> 선후배들과 공모전 참가</a:t>
            </a:r>
            <a:endParaRPr lang="en-US" altLang="ko-KR" dirty="0"/>
          </a:p>
          <a:p>
            <a:endParaRPr lang="en-US" altLang="ko-KR" sz="1100" dirty="0"/>
          </a:p>
          <a:p>
            <a:r>
              <a:rPr lang="ko-KR" altLang="en-US" dirty="0"/>
              <a:t>인턴쉽 준비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72A2F-112C-C114-E0F5-A2D8F35D4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15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2B2ED1-BE48-1BEB-ACE5-8CA99EE8F1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55089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100B3-B179-6F0C-7B4A-E9C61A2F3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대학원 월급</a:t>
            </a:r>
            <a:r>
              <a:rPr lang="en-US" altLang="ko-KR" dirty="0"/>
              <a:t>?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7B3CE-12E8-1B3D-6883-F6FD7D656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8534400" cy="4953000"/>
          </a:xfrm>
        </p:spPr>
        <p:txBody>
          <a:bodyPr/>
          <a:lstStyle/>
          <a:p>
            <a:r>
              <a:rPr lang="ko-KR" altLang="en-US" dirty="0"/>
              <a:t>연구비</a:t>
            </a:r>
            <a:r>
              <a:rPr lang="en-US" altLang="ko-KR" dirty="0"/>
              <a:t>:</a:t>
            </a:r>
            <a:r>
              <a:rPr lang="ko-KR" altLang="en-US" dirty="0"/>
              <a:t>  국가</a:t>
            </a:r>
            <a:r>
              <a:rPr lang="en-US" altLang="ko-KR" dirty="0"/>
              <a:t>,</a:t>
            </a:r>
            <a:r>
              <a:rPr lang="ko-KR" altLang="en-US" dirty="0"/>
              <a:t> 기관</a:t>
            </a:r>
            <a:r>
              <a:rPr lang="en-US" altLang="ko-KR" dirty="0"/>
              <a:t>,</a:t>
            </a:r>
            <a:r>
              <a:rPr lang="ko-KR" altLang="en-US" dirty="0"/>
              <a:t> 기업에서 특정 연구 진행을 요구하며 지불하는 돈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e.g. </a:t>
            </a:r>
            <a:r>
              <a:rPr lang="ko-KR" altLang="en-US" dirty="0"/>
              <a:t>교육부 </a:t>
            </a:r>
            <a:r>
              <a:rPr lang="en-US" altLang="ko-KR" dirty="0"/>
              <a:t>(BK21</a:t>
            </a:r>
            <a:r>
              <a:rPr lang="ko-KR" altLang="en-US" dirty="0"/>
              <a:t> 사업</a:t>
            </a:r>
            <a:r>
              <a:rPr lang="en-US" altLang="ko-KR" dirty="0"/>
              <a:t>):</a:t>
            </a:r>
            <a:r>
              <a:rPr lang="ko-KR" altLang="en-US" dirty="0"/>
              <a:t>  </a:t>
            </a:r>
            <a:br>
              <a:rPr lang="en-US" altLang="ko-KR" dirty="0"/>
            </a:br>
            <a:r>
              <a:rPr lang="ko-KR" altLang="en-US" dirty="0"/>
              <a:t>우수한 대학원생 잘 키울 수 있는 사람 </a:t>
            </a:r>
            <a:r>
              <a:rPr lang="en-US" altLang="ko-KR" dirty="0"/>
              <a:t>N</a:t>
            </a:r>
            <a:r>
              <a:rPr lang="ko-KR" altLang="en-US" dirty="0"/>
              <a:t>억</a:t>
            </a:r>
            <a:r>
              <a:rPr lang="en-US" altLang="ko-KR" dirty="0"/>
              <a:t> x 7</a:t>
            </a:r>
            <a:r>
              <a:rPr lang="ko-KR" altLang="en-US" dirty="0"/>
              <a:t>년 줄게요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&gt;&gt;</a:t>
            </a:r>
            <a:r>
              <a:rPr lang="ko-KR" altLang="en-US" dirty="0"/>
              <a:t> </a:t>
            </a:r>
            <a:r>
              <a:rPr lang="en-US" altLang="ko-KR" dirty="0"/>
              <a:t>A: </a:t>
            </a:r>
            <a:r>
              <a:rPr lang="ko-KR" altLang="en-US" dirty="0"/>
              <a:t>저요</a:t>
            </a:r>
            <a:r>
              <a:rPr lang="en-US" altLang="ko-KR" dirty="0"/>
              <a:t>; B:</a:t>
            </a:r>
            <a:r>
              <a:rPr lang="ko-KR" altLang="en-US" dirty="0"/>
              <a:t> 저요</a:t>
            </a:r>
            <a:r>
              <a:rPr lang="en-US" altLang="ko-KR" dirty="0"/>
              <a:t>; C:</a:t>
            </a:r>
            <a:r>
              <a:rPr lang="ko-KR" altLang="en-US" dirty="0"/>
              <a:t> 저요   </a:t>
            </a:r>
            <a:r>
              <a:rPr lang="en-US" altLang="ko-KR" dirty="0"/>
              <a:t>&gt;&gt;</a:t>
            </a:r>
            <a:r>
              <a:rPr lang="ko-KR" altLang="en-US" dirty="0"/>
              <a:t> </a:t>
            </a:r>
            <a:r>
              <a:rPr lang="en-US" altLang="ko-KR" dirty="0"/>
              <a:t>(A)</a:t>
            </a:r>
            <a:r>
              <a:rPr lang="ko-KR" altLang="en-US" dirty="0"/>
              <a:t> 선정</a:t>
            </a:r>
            <a:endParaRPr lang="en-US" altLang="ko-KR" dirty="0"/>
          </a:p>
          <a:p>
            <a:pPr lvl="2"/>
            <a:r>
              <a:rPr lang="ko-KR" altLang="en-US" dirty="0"/>
              <a:t>경북대 통계학과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pPr lvl="3"/>
            <a:r>
              <a:rPr lang="ko-KR" altLang="en-US" dirty="0" err="1"/>
              <a:t>석사급</a:t>
            </a:r>
            <a:r>
              <a:rPr lang="en-US" altLang="ko-KR" dirty="0"/>
              <a:t>:</a:t>
            </a:r>
            <a:r>
              <a:rPr lang="ko-KR" altLang="en-US" dirty="0"/>
              <a:t>  </a:t>
            </a:r>
            <a:r>
              <a:rPr lang="en-US" altLang="ko-KR" dirty="0"/>
              <a:t>70</a:t>
            </a:r>
            <a:r>
              <a:rPr lang="ko-KR" altLang="en-US" dirty="0"/>
              <a:t>만원</a:t>
            </a:r>
            <a:r>
              <a:rPr lang="en-US" altLang="ko-KR" dirty="0"/>
              <a:t>;</a:t>
            </a:r>
            <a:r>
              <a:rPr lang="ko-KR" altLang="en-US" dirty="0"/>
              <a:t>   </a:t>
            </a:r>
            <a:r>
              <a:rPr lang="ko-KR" altLang="en-US" dirty="0" err="1"/>
              <a:t>박사급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130</a:t>
            </a:r>
            <a:r>
              <a:rPr lang="ko-KR" altLang="en-US" dirty="0"/>
              <a:t>만원</a:t>
            </a:r>
            <a:endParaRPr lang="en-US" altLang="ko-KR" dirty="0"/>
          </a:p>
          <a:p>
            <a:pPr lvl="1"/>
            <a:r>
              <a:rPr lang="ko-KR" altLang="en-US" dirty="0"/>
              <a:t>기업프로젝트 </a:t>
            </a:r>
            <a:r>
              <a:rPr lang="en-US" altLang="ko-KR" dirty="0"/>
              <a:t>1: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우리 데이터로 </a:t>
            </a:r>
            <a:r>
              <a:rPr lang="en-US" altLang="ko-KR" dirty="0"/>
              <a:t>X</a:t>
            </a:r>
            <a:r>
              <a:rPr lang="ko-KR" altLang="en-US" dirty="0"/>
              <a:t> 서비스 만들어주세요</a:t>
            </a:r>
            <a:r>
              <a:rPr lang="en-US" altLang="ko-KR" dirty="0"/>
              <a:t>. (x</a:t>
            </a:r>
            <a:r>
              <a:rPr lang="ko-KR" altLang="en-US" dirty="0"/>
              <a:t>천만원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...</a:t>
            </a:r>
          </a:p>
          <a:p>
            <a:pPr lvl="1"/>
            <a:r>
              <a:rPr lang="ko-KR" altLang="en-US" dirty="0"/>
              <a:t>기업프로젝트 </a:t>
            </a:r>
            <a:r>
              <a:rPr lang="en-US" altLang="ko-KR" dirty="0"/>
              <a:t>N: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우리 데이터로 </a:t>
            </a:r>
            <a:r>
              <a:rPr lang="en-US" altLang="ko-KR" dirty="0"/>
              <a:t>X</a:t>
            </a:r>
            <a:r>
              <a:rPr lang="ko-KR" altLang="en-US" dirty="0"/>
              <a:t> 서비스 만들어주세요</a:t>
            </a:r>
            <a:r>
              <a:rPr lang="en-US" altLang="ko-KR" dirty="0"/>
              <a:t>. (z</a:t>
            </a:r>
            <a:r>
              <a:rPr lang="ko-KR" altLang="en-US" dirty="0"/>
              <a:t>천만원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석사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~220</a:t>
            </a:r>
            <a:r>
              <a:rPr lang="ko-KR" altLang="en-US" dirty="0"/>
              <a:t>만원</a:t>
            </a:r>
            <a:r>
              <a:rPr lang="en-US" altLang="ko-KR" dirty="0"/>
              <a:t>;</a:t>
            </a:r>
            <a:r>
              <a:rPr lang="ko-KR" altLang="en-US" dirty="0"/>
              <a:t>   박사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~300</a:t>
            </a:r>
            <a:r>
              <a:rPr lang="ko-KR" altLang="en-US" dirty="0"/>
              <a:t>만원</a:t>
            </a:r>
            <a:endParaRPr lang="en-US" altLang="ko-KR" dirty="0"/>
          </a:p>
          <a:p>
            <a:pPr lvl="2"/>
            <a:r>
              <a:rPr lang="ko-KR" altLang="en-US" dirty="0"/>
              <a:t>일 </a:t>
            </a:r>
            <a:r>
              <a:rPr lang="en-US" altLang="ko-KR" dirty="0"/>
              <a:t>(</a:t>
            </a:r>
            <a:r>
              <a:rPr lang="ko-KR" altLang="en-US" dirty="0"/>
              <a:t>프로젝트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err="1"/>
              <a:t>해야하지만</a:t>
            </a:r>
            <a:r>
              <a:rPr lang="en-US" altLang="ko-KR" dirty="0"/>
              <a:t>,</a:t>
            </a:r>
            <a:r>
              <a:rPr lang="ko-KR" altLang="en-US" dirty="0"/>
              <a:t> 경험 </a:t>
            </a:r>
            <a:r>
              <a:rPr lang="en-US" altLang="ko-KR" dirty="0"/>
              <a:t>+</a:t>
            </a:r>
            <a:r>
              <a:rPr lang="ko-KR" altLang="en-US" dirty="0"/>
              <a:t> 돈을 챙길 수 있음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BE6EC-82A6-36DB-DDA0-99AC3952F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16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724DC0-77D5-1ACC-0F6B-5BEA9DA86B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60117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100B3-B179-6F0C-7B4A-E9C61A2F3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대학원 장학금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7B3CE-12E8-1B3D-6883-F6FD7D656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8534400" cy="4953000"/>
          </a:xfrm>
        </p:spPr>
        <p:txBody>
          <a:bodyPr/>
          <a:lstStyle/>
          <a:p>
            <a:r>
              <a:rPr lang="en-US" altLang="ko-KR" dirty="0"/>
              <a:t>Teaching Assistant (TA):</a:t>
            </a:r>
            <a:r>
              <a:rPr lang="ko-KR" altLang="en-US" dirty="0"/>
              <a:t>  수업 조교 개념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Research Assistant (RA):</a:t>
            </a:r>
            <a:r>
              <a:rPr lang="ko-KR" altLang="en-US" dirty="0"/>
              <a:t>  연구소 등에서 일하기도 하고 특정 교수 연구 보조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&gt;&gt;</a:t>
            </a:r>
            <a:r>
              <a:rPr lang="ko-KR" altLang="en-US" dirty="0"/>
              <a:t> 학비의 </a:t>
            </a:r>
            <a:r>
              <a:rPr lang="en-US" altLang="ko-KR" dirty="0"/>
              <a:t>xx%</a:t>
            </a:r>
            <a:r>
              <a:rPr lang="ko-KR" altLang="en-US" dirty="0"/>
              <a:t> </a:t>
            </a:r>
            <a:r>
              <a:rPr lang="en-US" altLang="ko-KR" dirty="0"/>
              <a:t>(60%</a:t>
            </a:r>
            <a:r>
              <a:rPr lang="ko-KR" altLang="en-US" dirty="0"/>
              <a:t> 또는 </a:t>
            </a:r>
            <a:r>
              <a:rPr lang="en-US" altLang="ko-KR" dirty="0"/>
              <a:t>100%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r>
              <a:rPr lang="ko-KR" altLang="en-US" dirty="0"/>
              <a:t> 면제 받거나 월급 형태로 받음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BE6EC-82A6-36DB-DDA0-99AC3952F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17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724DC0-77D5-1ACC-0F6B-5BEA9DA86B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68382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1DEC-7072-4A60-62C8-32AE3054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논문을 읽기 위해</a:t>
            </a:r>
            <a:r>
              <a:rPr lang="en-US" altLang="ko-KR" dirty="0"/>
              <a:t>...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58006-2209-3931-8814-00F0F4197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영어</a:t>
            </a:r>
            <a:endParaRPr lang="en-US" altLang="ko-KR" dirty="0"/>
          </a:p>
          <a:p>
            <a:pPr lvl="1"/>
            <a:r>
              <a:rPr lang="ko-KR" altLang="en-US" dirty="0"/>
              <a:t>해외논문을 읽기 위해서는 기본적인 영어 실력은 필요</a:t>
            </a:r>
            <a:r>
              <a:rPr lang="en-US" altLang="ko-KR" dirty="0"/>
              <a:t>...</a:t>
            </a:r>
            <a:br>
              <a:rPr lang="en-KR" altLang="ko-KR" dirty="0"/>
            </a:br>
            <a:r>
              <a:rPr lang="en-US" altLang="ko-KR" dirty="0"/>
              <a:t>(</a:t>
            </a:r>
            <a:r>
              <a:rPr lang="en-US" altLang="ko-KR" dirty="0" err="1"/>
              <a:t>deepL</a:t>
            </a:r>
            <a:r>
              <a:rPr lang="ko-KR" altLang="en-US" dirty="0"/>
              <a:t> 등 번역기가 잘 되어있지만 수식이 포함된 경우 번역기 돌리기 어려움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해외논문 읽기</a:t>
            </a:r>
            <a:endParaRPr lang="en-US" altLang="ko-KR" dirty="0"/>
          </a:p>
          <a:p>
            <a:pPr lvl="1"/>
            <a:r>
              <a:rPr lang="ko-KR" altLang="en-US" dirty="0"/>
              <a:t>영어 걱정 </a:t>
            </a:r>
            <a:r>
              <a:rPr lang="ko-KR" altLang="en-US" dirty="0" err="1"/>
              <a:t>노노</a:t>
            </a:r>
            <a:br>
              <a:rPr lang="en-US" altLang="ko-KR" dirty="0"/>
            </a:br>
            <a:r>
              <a:rPr lang="en-US" altLang="ko-KR" dirty="0"/>
              <a:t>&gt;&gt;</a:t>
            </a:r>
            <a:r>
              <a:rPr lang="ko-KR" altLang="en-US" dirty="0"/>
              <a:t> 통계학 논문 특성상 영단어가 반복적 </a:t>
            </a:r>
            <a:br>
              <a:rPr lang="en-US" altLang="ko-KR" dirty="0"/>
            </a:br>
            <a:r>
              <a:rPr lang="en-US" altLang="ko-KR" dirty="0"/>
              <a:t>&gt;&gt;</a:t>
            </a:r>
            <a:r>
              <a:rPr lang="ko-KR" altLang="en-US" dirty="0"/>
              <a:t> </a:t>
            </a:r>
            <a:r>
              <a:rPr lang="ko-KR" altLang="en-US" dirty="0" err="1"/>
              <a:t>읽다보면</a:t>
            </a:r>
            <a:r>
              <a:rPr lang="ko-KR" altLang="en-US" dirty="0"/>
              <a:t> 어느정도는 커버 가능함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&gt;&gt;</a:t>
            </a:r>
            <a:r>
              <a:rPr lang="ko-KR" altLang="en-US" dirty="0"/>
              <a:t> 그래도 </a:t>
            </a:r>
            <a:r>
              <a:rPr lang="ko-KR" altLang="en-US" dirty="0" err="1"/>
              <a:t>모르는거</a:t>
            </a:r>
            <a:r>
              <a:rPr lang="ko-KR" altLang="en-US" dirty="0"/>
              <a:t> 있으면 </a:t>
            </a:r>
            <a:r>
              <a:rPr lang="en-US" altLang="ko-KR" dirty="0" err="1"/>
              <a:t>deepL</a:t>
            </a:r>
            <a:r>
              <a:rPr lang="ko-KR" altLang="en-US" dirty="0"/>
              <a:t>에게 물어보자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영어보다는 결국 수학</a:t>
            </a:r>
            <a:r>
              <a:rPr lang="en-US" altLang="ko-KR" dirty="0"/>
              <a:t>/</a:t>
            </a:r>
            <a:r>
              <a:rPr lang="ko-KR" altLang="en-US" dirty="0"/>
              <a:t>통계학적 어려움</a:t>
            </a:r>
            <a:r>
              <a:rPr lang="en-US" altLang="ko-KR" dirty="0"/>
              <a:t>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89F3F-77E6-401C-6133-15CA3761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18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3FF8AF-EB05-5E36-923F-D6A18EC78C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93587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D5B40-E660-D284-E18F-191DBDEBF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5E309-EF45-B166-32D0-412CDEB48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대학원이란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학교 </a:t>
            </a:r>
            <a:r>
              <a:rPr lang="en-US" altLang="ko-KR" dirty="0"/>
              <a:t>/</a:t>
            </a:r>
            <a:r>
              <a:rPr lang="ko-KR" altLang="en-US" dirty="0"/>
              <a:t> 학과 </a:t>
            </a:r>
            <a:r>
              <a:rPr lang="en-US" altLang="ko-KR" dirty="0"/>
              <a:t>/</a:t>
            </a:r>
            <a:r>
              <a:rPr lang="ko-KR" altLang="en-US" dirty="0"/>
              <a:t> 분야</a:t>
            </a:r>
            <a:endParaRPr lang="en-US" altLang="ko-KR" dirty="0"/>
          </a:p>
          <a:p>
            <a:endParaRPr lang="en-KR" dirty="0"/>
          </a:p>
          <a:p>
            <a:r>
              <a:rPr lang="ko-KR" altLang="en-US" dirty="0"/>
              <a:t>대학원에 대해서</a:t>
            </a:r>
            <a:endParaRPr lang="en-US" altLang="ko-KR" dirty="0"/>
          </a:p>
          <a:p>
            <a:pPr lvl="1"/>
            <a:r>
              <a:rPr lang="ko-KR" altLang="en-US" dirty="0"/>
              <a:t>입학 전</a:t>
            </a:r>
            <a:r>
              <a:rPr lang="en-US" altLang="ko-KR" dirty="0"/>
              <a:t>:</a:t>
            </a:r>
            <a:r>
              <a:rPr lang="ko-KR" altLang="en-US" dirty="0"/>
              <a:t> 연구실 </a:t>
            </a:r>
            <a:r>
              <a:rPr lang="ko-KR" altLang="en-US" dirty="0" err="1"/>
              <a:t>컨택</a:t>
            </a:r>
            <a:r>
              <a:rPr lang="en-US" altLang="ko-KR" dirty="0"/>
              <a:t>,</a:t>
            </a:r>
            <a:r>
              <a:rPr lang="ko-KR" altLang="en-US" dirty="0"/>
              <a:t> 입학시험</a:t>
            </a:r>
            <a:endParaRPr lang="en-US" altLang="ko-KR" dirty="0"/>
          </a:p>
          <a:p>
            <a:pPr lvl="1"/>
            <a:r>
              <a:rPr lang="ko-KR" altLang="en-US" dirty="0"/>
              <a:t>입학 후</a:t>
            </a:r>
            <a:r>
              <a:rPr lang="en-US" altLang="ko-KR" dirty="0"/>
              <a:t>:</a:t>
            </a:r>
            <a:r>
              <a:rPr lang="ko-KR" altLang="en-US" dirty="0"/>
              <a:t> 졸업 요건</a:t>
            </a:r>
            <a:r>
              <a:rPr lang="en-US" altLang="ko-KR" dirty="0"/>
              <a:t>,</a:t>
            </a:r>
            <a:r>
              <a:rPr lang="ko-KR" altLang="en-US" dirty="0"/>
              <a:t> 논문연구</a:t>
            </a:r>
            <a:r>
              <a:rPr lang="en-US" altLang="ko-KR" dirty="0"/>
              <a:t>,</a:t>
            </a:r>
            <a:r>
              <a:rPr lang="ko-KR" altLang="en-US" dirty="0"/>
              <a:t> 월급</a:t>
            </a:r>
            <a:r>
              <a:rPr lang="en-US" altLang="ko-KR" dirty="0"/>
              <a:t>,</a:t>
            </a:r>
            <a:r>
              <a:rPr lang="ko-KR" altLang="en-US" dirty="0"/>
              <a:t> 장학금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대학원</a:t>
            </a:r>
            <a:r>
              <a:rPr lang="en-US" altLang="ko-KR" dirty="0"/>
              <a:t>/</a:t>
            </a:r>
            <a:r>
              <a:rPr lang="ko-KR" altLang="en-US" dirty="0"/>
              <a:t>연구 </a:t>
            </a:r>
            <a:r>
              <a:rPr lang="ko-KR" altLang="en-US" dirty="0" err="1"/>
              <a:t>꿀팁</a:t>
            </a:r>
            <a:r>
              <a:rPr lang="en-US" altLang="ko-KR" dirty="0"/>
              <a:t>(?)</a:t>
            </a:r>
          </a:p>
          <a:p>
            <a:endParaRPr lang="en-US" dirty="0"/>
          </a:p>
          <a:p>
            <a:r>
              <a:rPr lang="ko-KR" altLang="en-US" dirty="0"/>
              <a:t>향후 진로 및 전망</a:t>
            </a:r>
            <a:endParaRPr lang="en-US" altLang="ko-KR" dirty="0"/>
          </a:p>
          <a:p>
            <a:pPr lvl="1"/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3D412-CE91-779C-7077-5BCA3E6AB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1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DB9EF2-F933-BA0A-60C9-58380650C92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551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7017-FAFD-66B5-5FEC-77E38A6AF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통계학 논문 읽기</a:t>
            </a:r>
            <a:r>
              <a:rPr lang="en-US" altLang="ko-KR" dirty="0"/>
              <a:t>:  </a:t>
            </a:r>
            <a:r>
              <a:rPr lang="en-US" altLang="ko-KR" dirty="0" err="1"/>
              <a:t>MathPix</a:t>
            </a:r>
            <a:r>
              <a:rPr lang="en-US" altLang="ko-KR" dirty="0"/>
              <a:t> + ChatGPT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5D291-D98E-5191-2AD7-D788B6CC7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19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6157D6-BDA8-9EAA-2B0F-BFA9BA0B3A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mathpix.com</a:t>
            </a:r>
            <a:endParaRPr lang="en-K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316D4C-BB7B-414E-C670-8F68D2893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24000"/>
            <a:ext cx="8305800" cy="4724400"/>
          </a:xfrm>
        </p:spPr>
        <p:txBody>
          <a:bodyPr/>
          <a:lstStyle/>
          <a:p>
            <a:r>
              <a:rPr lang="en-US" dirty="0"/>
              <a:t>LaTeX</a:t>
            </a:r>
          </a:p>
          <a:p>
            <a:pPr lvl="1"/>
            <a:r>
              <a:rPr lang="ko-KR" altLang="en-US" b="1" u="sng" dirty="0"/>
              <a:t>수식</a:t>
            </a:r>
            <a:r>
              <a:rPr lang="ko-KR" altLang="en-US" dirty="0"/>
              <a:t>을 포함하는 논문 작성을 위한 언어</a:t>
            </a:r>
            <a:endParaRPr lang="en-US" altLang="ko-KR" dirty="0"/>
          </a:p>
          <a:p>
            <a:pPr lvl="1"/>
            <a:r>
              <a:rPr lang="en-US" altLang="ko-KR" dirty="0"/>
              <a:t>$$ \</a:t>
            </a:r>
            <a:r>
              <a:rPr lang="en-US" altLang="ko-KR" dirty="0" err="1"/>
              <a:t>mathbb</a:t>
            </a:r>
            <a:r>
              <a:rPr lang="en-US" altLang="ko-KR" dirty="0"/>
              <a:t>{E}( </a:t>
            </a:r>
            <a:r>
              <a:rPr lang="en-US" altLang="ko-KR" dirty="0" err="1"/>
              <a:t>y_i</a:t>
            </a:r>
            <a:r>
              <a:rPr lang="en-US" altLang="ko-KR" dirty="0"/>
              <a:t> ) = \beta_0 + x_{i1} \beta_1, ~</a:t>
            </a:r>
            <a:r>
              <a:rPr lang="en-US" altLang="ko-KR" dirty="0" err="1"/>
              <a:t>i</a:t>
            </a:r>
            <a:r>
              <a:rPr lang="en-US" altLang="ko-KR" dirty="0"/>
              <a:t>=1, \dots, n. $$</a:t>
            </a:r>
            <a:br>
              <a:rPr lang="en-US" altLang="ko-KR" dirty="0"/>
            </a:br>
            <a:br>
              <a:rPr lang="en-US" altLang="ko-KR" sz="600" dirty="0"/>
            </a:br>
            <a:r>
              <a:rPr lang="en-US" altLang="ko-KR" dirty="0"/>
              <a:t>      &gt;&gt;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Mathpix</a:t>
            </a:r>
            <a:endParaRPr lang="en-US" dirty="0"/>
          </a:p>
          <a:p>
            <a:pPr lvl="1"/>
            <a:r>
              <a:rPr lang="en-US" dirty="0"/>
              <a:t>Image To LaTeX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E8D462-F46E-4E09-A1D4-79812E902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472" y="2842801"/>
            <a:ext cx="3871879" cy="662399"/>
          </a:xfrm>
          <a:prstGeom prst="rect">
            <a:avLst/>
          </a:prstGeom>
        </p:spPr>
      </p:pic>
      <p:pic>
        <p:nvPicPr>
          <p:cNvPr id="1028" name="Picture 4" descr="Convert images to LaTeX, DOCX, and more.">
            <a:extLst>
              <a:ext uri="{FF2B5EF4-FFF2-40B4-BE49-F238E27FC236}">
                <a16:creationId xmlns:a16="http://schemas.microsoft.com/office/drawing/2014/main" id="{1E057C23-280B-9476-E95B-96144A5B3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505200"/>
            <a:ext cx="6245476" cy="291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31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9511B-71B3-4922-FFB1-696E336C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논문 읽기</a:t>
            </a:r>
            <a:r>
              <a:rPr lang="en-US" altLang="ko-KR" dirty="0"/>
              <a:t> </a:t>
            </a:r>
            <a:r>
              <a:rPr lang="ko-KR" altLang="en-US" dirty="0" err="1"/>
              <a:t>꿀팁</a:t>
            </a:r>
            <a:r>
              <a:rPr lang="en-US" altLang="ko-KR" dirty="0"/>
              <a:t>:  </a:t>
            </a:r>
            <a:r>
              <a:rPr lang="en-US" altLang="ko-KR" dirty="0" err="1"/>
              <a:t>MathPix</a:t>
            </a:r>
            <a:r>
              <a:rPr lang="en-US" altLang="ko-KR" dirty="0"/>
              <a:t> + ChatGPT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6632E-997F-811A-D6F3-4D0ED1725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20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F3CF3C-F862-3FC0-228E-20EDE1D7F3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25CF57E5-1864-446E-E509-F73194484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64917" y="1524000"/>
            <a:ext cx="741416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4268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FD081-487F-F2C7-03D3-462D85709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논문 읽기</a:t>
            </a:r>
            <a:r>
              <a:rPr lang="en-US" altLang="ko-KR" dirty="0"/>
              <a:t> </a:t>
            </a:r>
            <a:r>
              <a:rPr lang="ko-KR" altLang="en-US" dirty="0" err="1"/>
              <a:t>꿀팁</a:t>
            </a:r>
            <a:r>
              <a:rPr lang="en-US" altLang="ko-KR" dirty="0"/>
              <a:t>:  </a:t>
            </a:r>
            <a:r>
              <a:rPr lang="en-US" altLang="ko-KR" dirty="0" err="1"/>
              <a:t>MathPix</a:t>
            </a:r>
            <a:r>
              <a:rPr lang="en-US" altLang="ko-KR" dirty="0"/>
              <a:t> + ChatGPT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44C36-7643-CAA6-39E9-F60BC87F2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21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91396A-CE36-AAF0-6777-47B375D2E02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19" name="Content Placeholder 8">
            <a:extLst>
              <a:ext uri="{FF2B5EF4-FFF2-40B4-BE49-F238E27FC236}">
                <a16:creationId xmlns:a16="http://schemas.microsoft.com/office/drawing/2014/main" id="{43159F82-380D-C9A1-376C-56FF2838E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4917" y="1524000"/>
            <a:ext cx="741416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BF3B4643-D4BA-BA9C-4B45-775744409306}"/>
              </a:ext>
            </a:extLst>
          </p:cNvPr>
          <p:cNvSpPr/>
          <p:nvPr/>
        </p:nvSpPr>
        <p:spPr bwMode="auto">
          <a:xfrm>
            <a:off x="1143000" y="1752600"/>
            <a:ext cx="6858000" cy="4114800"/>
          </a:xfrm>
          <a:custGeom>
            <a:avLst/>
            <a:gdLst>
              <a:gd name="connsiteX0" fmla="*/ 685800 w 6858000"/>
              <a:gd name="connsiteY0" fmla="*/ 609600 h 4114800"/>
              <a:gd name="connsiteX1" fmla="*/ 685800 w 6858000"/>
              <a:gd name="connsiteY1" fmla="*/ 3810000 h 4114800"/>
              <a:gd name="connsiteX2" fmla="*/ 6019800 w 6858000"/>
              <a:gd name="connsiteY2" fmla="*/ 3810000 h 4114800"/>
              <a:gd name="connsiteX3" fmla="*/ 6019800 w 6858000"/>
              <a:gd name="connsiteY3" fmla="*/ 609600 h 4114800"/>
              <a:gd name="connsiteX4" fmla="*/ 0 w 6858000"/>
              <a:gd name="connsiteY4" fmla="*/ 0 h 4114800"/>
              <a:gd name="connsiteX5" fmla="*/ 6858000 w 6858000"/>
              <a:gd name="connsiteY5" fmla="*/ 0 h 4114800"/>
              <a:gd name="connsiteX6" fmla="*/ 6858000 w 6858000"/>
              <a:gd name="connsiteY6" fmla="*/ 4114800 h 4114800"/>
              <a:gd name="connsiteX7" fmla="*/ 0 w 6858000"/>
              <a:gd name="connsiteY7" fmla="*/ 411480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114800">
                <a:moveTo>
                  <a:pt x="685800" y="609600"/>
                </a:moveTo>
                <a:lnTo>
                  <a:pt x="685800" y="3810000"/>
                </a:lnTo>
                <a:lnTo>
                  <a:pt x="6019800" y="3810000"/>
                </a:lnTo>
                <a:lnTo>
                  <a:pt x="6019800" y="609600"/>
                </a:lnTo>
                <a:close/>
                <a:moveTo>
                  <a:pt x="0" y="0"/>
                </a:moveTo>
                <a:lnTo>
                  <a:pt x="6858000" y="0"/>
                </a:lnTo>
                <a:lnTo>
                  <a:pt x="6858000" y="4114800"/>
                </a:lnTo>
                <a:lnTo>
                  <a:pt x="0" y="4114800"/>
                </a:lnTo>
                <a:close/>
              </a:path>
            </a:pathLst>
          </a:custGeom>
          <a:solidFill>
            <a:srgbClr val="808080">
              <a:alpha val="4941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1428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C8E81-3048-0758-1C26-2D299754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논문 읽기</a:t>
            </a:r>
            <a:r>
              <a:rPr lang="en-US" altLang="ko-KR" dirty="0"/>
              <a:t> </a:t>
            </a:r>
            <a:r>
              <a:rPr lang="ko-KR" altLang="en-US" dirty="0" err="1"/>
              <a:t>꿀팁</a:t>
            </a:r>
            <a:r>
              <a:rPr lang="en-US" altLang="ko-KR" dirty="0"/>
              <a:t>:  </a:t>
            </a:r>
            <a:r>
              <a:rPr lang="en-US" altLang="ko-KR" dirty="0" err="1"/>
              <a:t>MathPix</a:t>
            </a:r>
            <a:r>
              <a:rPr lang="en-US" altLang="ko-KR" dirty="0"/>
              <a:t> + ChatGPT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CAF84-AA8B-58C4-3A65-C6C1EF83B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267200"/>
          </a:xfrm>
          <a:solidFill>
            <a:srgbClr val="7F7F7F">
              <a:alpha val="10196"/>
            </a:srgbClr>
          </a:solidFill>
          <a:ln>
            <a:solidFill>
              <a:schemeClr val="tx1">
                <a:lumMod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/>
          <a:lstStyle/>
          <a:p>
            <a:pPr marL="0" indent="0">
              <a:buNone/>
            </a:pPr>
            <a:r>
              <a:rPr lang="en-US" sz="1100" dirty="0"/>
              <a:t>2.2. The $\alpha$-folding transformation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Let $\</a:t>
            </a:r>
            <a:r>
              <a:rPr lang="en-US" sz="1100" dirty="0" err="1"/>
              <a:t>mathbf</a:t>
            </a:r>
            <a:r>
              <a:rPr lang="en-US" sz="1100" dirty="0"/>
              <a:t>{y}=\</a:t>
            </a:r>
            <a:r>
              <a:rPr lang="en-US" sz="1100" dirty="0" err="1"/>
              <a:t>mathbf</a:t>
            </a:r>
            <a:r>
              <a:rPr lang="en-US" sz="1100" dirty="0"/>
              <a:t>{z}_\alpha(\</a:t>
            </a:r>
            <a:r>
              <a:rPr lang="en-US" sz="1100" dirty="0" err="1"/>
              <a:t>mathbf</a:t>
            </a:r>
            <a:r>
              <a:rPr lang="en-US" sz="1100" dirty="0"/>
              <a:t>{x})$ in (10) for $\</a:t>
            </a:r>
            <a:r>
              <a:rPr lang="en-US" sz="1100" dirty="0" err="1"/>
              <a:t>mathbf</a:t>
            </a:r>
            <a:r>
              <a:rPr lang="en-US" sz="1100" dirty="0"/>
              <a:t>{x} \in \</a:t>
            </a:r>
            <a:r>
              <a:rPr lang="en-US" sz="1100" dirty="0" err="1"/>
              <a:t>mathbb</a:t>
            </a:r>
            <a:r>
              <a:rPr lang="en-US" sz="1100" dirty="0"/>
              <a:t>{S}^{D-1}$ and some value of $\alpha$. The inverse transformation $\</a:t>
            </a:r>
            <a:r>
              <a:rPr lang="en-US" sz="1100" dirty="0" err="1"/>
              <a:t>mathbf</a:t>
            </a:r>
            <a:r>
              <a:rPr lang="en-US" sz="1100" dirty="0"/>
              <a:t>{z}_\alpha^{-1}(\</a:t>
            </a:r>
            <a:r>
              <a:rPr lang="en-US" sz="1100" dirty="0" err="1"/>
              <a:t>mathbf</a:t>
            </a:r>
            <a:r>
              <a:rPr lang="en-US" sz="1100" dirty="0"/>
              <a:t>{y})$ provides a transformation from $\</a:t>
            </a:r>
            <a:r>
              <a:rPr lang="en-US" sz="1100" dirty="0" err="1"/>
              <a:t>mathbf</a:t>
            </a:r>
            <a:r>
              <a:rPr lang="en-US" sz="1100" dirty="0"/>
              <a:t>{y} \in \</a:t>
            </a:r>
            <a:r>
              <a:rPr lang="en-US" sz="1100" dirty="0" err="1"/>
              <a:t>mathbb</a:t>
            </a:r>
            <a:r>
              <a:rPr lang="en-US" sz="1100" dirty="0"/>
              <a:t>{A}_\alpha^{D-1}$ to $\</a:t>
            </a:r>
            <a:r>
              <a:rPr lang="en-US" sz="1100" dirty="0" err="1"/>
              <a:t>mathbb</a:t>
            </a:r>
            <a:r>
              <a:rPr lang="en-US" sz="1100" dirty="0"/>
              <a:t>{S}^{D-1}$. Now suppose we have a point $\</a:t>
            </a:r>
            <a:r>
              <a:rPr lang="en-US" sz="1100" dirty="0" err="1"/>
              <a:t>mathbf</a:t>
            </a:r>
            <a:r>
              <a:rPr lang="en-US" sz="1100" dirty="0"/>
              <a:t>{y} \in \</a:t>
            </a:r>
            <a:r>
              <a:rPr lang="en-US" sz="1100" dirty="0" err="1"/>
              <a:t>mathbb</a:t>
            </a:r>
            <a:r>
              <a:rPr lang="en-US" sz="1100" dirty="0"/>
              <a:t>{R}^{D-1} \backslash \</a:t>
            </a:r>
            <a:r>
              <a:rPr lang="en-US" sz="1100" dirty="0" err="1"/>
              <a:t>mathbb</a:t>
            </a:r>
            <a:r>
              <a:rPr lang="en-US" sz="1100" dirty="0"/>
              <a:t>{A}_\alpha^{D-1}$ (i.e. outside of $\</a:t>
            </a:r>
            <a:r>
              <a:rPr lang="en-US" sz="1100" dirty="0" err="1"/>
              <a:t>mathbb</a:t>
            </a:r>
            <a:r>
              <a:rPr lang="en-US" sz="1100" dirty="0"/>
              <a:t>{A}_\alpha^{D-1}$ ) and we want to map it inside the simplex $\</a:t>
            </a:r>
            <a:r>
              <a:rPr lang="en-US" sz="1100" dirty="0" err="1"/>
              <a:t>mathbb</a:t>
            </a:r>
            <a:r>
              <a:rPr lang="en-US" sz="1100" dirty="0"/>
              <a:t>{S}^{D-1}$. The following transformation maps $\</a:t>
            </a:r>
            <a:r>
              <a:rPr lang="en-US" sz="1100" dirty="0" err="1"/>
              <a:t>mathbf</a:t>
            </a:r>
            <a:r>
              <a:rPr lang="en-US" sz="1100" dirty="0"/>
              <a:t>{y}$ to $\</a:t>
            </a:r>
            <a:r>
              <a:rPr lang="en-US" sz="1100" dirty="0" err="1"/>
              <a:t>mathbb</a:t>
            </a:r>
            <a:r>
              <a:rPr lang="en-US" sz="1100" dirty="0"/>
              <a:t>{S}^{D-1}$ (see Appendix for a proof)</a:t>
            </a:r>
          </a:p>
          <a:p>
            <a:pPr marL="0" indent="0">
              <a:buNone/>
            </a:pPr>
            <a:r>
              <a:rPr lang="en-US" sz="1100" dirty="0"/>
              <a:t>\begin{equation*}</a:t>
            </a:r>
          </a:p>
          <a:p>
            <a:pPr marL="0" indent="0">
              <a:buNone/>
            </a:pPr>
            <a:r>
              <a:rPr lang="en-US" sz="1100" dirty="0"/>
              <a:t>\</a:t>
            </a:r>
            <a:r>
              <a:rPr lang="en-US" sz="1100" dirty="0" err="1"/>
              <a:t>mathbf</a:t>
            </a:r>
            <a:r>
              <a:rPr lang="en-US" sz="1100" dirty="0"/>
              <a:t>{x}=\</a:t>
            </a:r>
            <a:r>
              <a:rPr lang="en-US" sz="1100" dirty="0" err="1"/>
              <a:t>mathbf</a:t>
            </a:r>
            <a:r>
              <a:rPr lang="en-US" sz="1100" dirty="0"/>
              <a:t>{w}_\alpha^{-1}\left(\frac{\</a:t>
            </a:r>
            <a:r>
              <a:rPr lang="en-US" sz="1100" dirty="0" err="1"/>
              <a:t>mathbf</a:t>
            </a:r>
            <a:r>
              <a:rPr lang="en-US" sz="1100" dirty="0"/>
              <a:t>{H}^{\top} \</a:t>
            </a:r>
            <a:r>
              <a:rPr lang="en-US" sz="1100" dirty="0" err="1"/>
              <a:t>mathbf</a:t>
            </a:r>
            <a:r>
              <a:rPr lang="en-US" sz="1100" dirty="0"/>
              <a:t>{y}}{q_\alpha^{* 2}(\</a:t>
            </a:r>
            <a:r>
              <a:rPr lang="en-US" sz="1100" dirty="0" err="1"/>
              <a:t>mathbf</a:t>
            </a:r>
            <a:r>
              <a:rPr lang="en-US" sz="1100" dirty="0"/>
              <a:t>{y})}\right),</a:t>
            </a:r>
          </a:p>
          <a:p>
            <a:pPr marL="0" indent="0">
              <a:buNone/>
            </a:pPr>
            <a:r>
              <a:rPr lang="en-US" sz="1100" dirty="0"/>
              <a:t>\end{equation*}</a:t>
            </a:r>
          </a:p>
          <a:p>
            <a:pPr marL="0" indent="0">
              <a:buNone/>
            </a:pPr>
            <a:r>
              <a:rPr lang="en-US" sz="1100" dirty="0"/>
              <a:t>where $\</a:t>
            </a:r>
            <a:r>
              <a:rPr lang="en-US" sz="1100" dirty="0" err="1"/>
              <a:t>mathbf</a:t>
            </a:r>
            <a:r>
              <a:rPr lang="en-US" sz="1100" dirty="0"/>
              <a:t>{w}_\alpha^{-1}$ (.) is defined in (8), $q_\alpha^*(\</a:t>
            </a:r>
            <a:r>
              <a:rPr lang="en-US" sz="1100" dirty="0" err="1"/>
              <a:t>mathbf</a:t>
            </a:r>
            <a:r>
              <a:rPr lang="en-US" sz="1100" dirty="0"/>
              <a:t>{y})=\alpha \min \left\{\</a:t>
            </a:r>
            <a:r>
              <a:rPr lang="en-US" sz="1100" dirty="0" err="1"/>
              <a:t>mathbf</a:t>
            </a:r>
            <a:r>
              <a:rPr lang="en-US" sz="1100" dirty="0"/>
              <a:t>{H}^{\top} \</a:t>
            </a:r>
            <a:r>
              <a:rPr lang="en-US" sz="1100" dirty="0" err="1"/>
              <a:t>mathbf</a:t>
            </a:r>
            <a:r>
              <a:rPr lang="en-US" sz="1100" dirty="0"/>
              <a:t>{y}\right\}$ and $\min \left\{\</a:t>
            </a:r>
            <a:r>
              <a:rPr lang="en-US" sz="1100" dirty="0" err="1"/>
              <a:t>mathbf</a:t>
            </a:r>
            <a:r>
              <a:rPr lang="en-US" sz="1100" dirty="0"/>
              <a:t>{H}^{\top} \</a:t>
            </a:r>
            <a:r>
              <a:rPr lang="en-US" sz="1100" dirty="0" err="1"/>
              <a:t>mathbf</a:t>
            </a:r>
            <a:r>
              <a:rPr lang="en-US" sz="1100" dirty="0"/>
              <a:t>{y}\right\}$ refers to the minimum component value of the vector $\</a:t>
            </a:r>
            <a:r>
              <a:rPr lang="en-US" sz="1100" dirty="0" err="1"/>
              <a:t>mathbf</a:t>
            </a:r>
            <a:r>
              <a:rPr lang="en-US" sz="1100" dirty="0"/>
              <a:t>{H}^{\top} \</a:t>
            </a:r>
            <a:r>
              <a:rPr lang="en-US" sz="1100" dirty="0" err="1"/>
              <a:t>mathbf</a:t>
            </a:r>
            <a:r>
              <a:rPr lang="en-US" sz="1100" dirty="0"/>
              <a:t>{y}$. Note that for $\</a:t>
            </a:r>
            <a:r>
              <a:rPr lang="en-US" sz="1100" dirty="0" err="1"/>
              <a:t>mathbf</a:t>
            </a:r>
            <a:r>
              <a:rPr lang="en-US" sz="1100" dirty="0"/>
              <a:t>{y} \in \</a:t>
            </a:r>
            <a:r>
              <a:rPr lang="en-US" sz="1100" dirty="0" err="1"/>
              <a:t>mathbb</a:t>
            </a:r>
            <a:r>
              <a:rPr lang="en-US" sz="1100" dirty="0"/>
              <a:t>{R}^{D-1} \backslash \</a:t>
            </a:r>
            <a:r>
              <a:rPr lang="en-US" sz="1100" dirty="0" err="1"/>
              <a:t>mathbb</a:t>
            </a:r>
            <a:r>
              <a:rPr lang="en-US" sz="1100" dirty="0"/>
              <a:t>{A}_\alpha^{D-1}$ the inverse of (12) is the $D-1$ dimensional vector</a:t>
            </a:r>
          </a:p>
          <a:p>
            <a:pPr marL="0" indent="0">
              <a:buNone/>
            </a:pPr>
            <a:r>
              <a:rPr lang="en-US" sz="1100" dirty="0"/>
              <a:t>\begin{equation*}</a:t>
            </a:r>
          </a:p>
          <a:p>
            <a:pPr marL="0" indent="0">
              <a:buNone/>
            </a:pPr>
            <a:r>
              <a:rPr lang="en-US" sz="1100" dirty="0"/>
              <a:t>\</a:t>
            </a:r>
            <a:r>
              <a:rPr lang="en-US" sz="1100" dirty="0" err="1"/>
              <a:t>mathbf</a:t>
            </a:r>
            <a:r>
              <a:rPr lang="en-US" sz="1100" dirty="0"/>
              <a:t>{y}=\frac{1}{w_\alpha^{* 2}(\</a:t>
            </a:r>
            <a:r>
              <a:rPr lang="en-US" sz="1100" dirty="0" err="1"/>
              <a:t>mathbf</a:t>
            </a:r>
            <a:r>
              <a:rPr lang="en-US" sz="1100" dirty="0"/>
              <a:t>{x})} \</a:t>
            </a:r>
            <a:r>
              <a:rPr lang="en-US" sz="1100" dirty="0" err="1"/>
              <a:t>mathbf</a:t>
            </a:r>
            <a:r>
              <a:rPr lang="en-US" sz="1100" dirty="0"/>
              <a:t>{H w}_\alpha(\</a:t>
            </a:r>
            <a:r>
              <a:rPr lang="en-US" sz="1100" dirty="0" err="1"/>
              <a:t>mathbf</a:t>
            </a:r>
            <a:r>
              <a:rPr lang="en-US" sz="1100" dirty="0"/>
              <a:t>{x})=\frac{1}{w_\alpha^{* 2}(\</a:t>
            </a:r>
            <a:r>
              <a:rPr lang="en-US" sz="1100" dirty="0" err="1"/>
              <a:t>mathbf</a:t>
            </a:r>
            <a:r>
              <a:rPr lang="en-US" sz="1100" dirty="0"/>
              <a:t>{x})} \</a:t>
            </a:r>
            <a:r>
              <a:rPr lang="en-US" sz="1100" dirty="0" err="1"/>
              <a:t>mathbf</a:t>
            </a:r>
            <a:r>
              <a:rPr lang="en-US" sz="1100" dirty="0"/>
              <a:t>{z}_\alpha(\</a:t>
            </a:r>
            <a:r>
              <a:rPr lang="en-US" sz="1100" dirty="0" err="1"/>
              <a:t>mathbf</a:t>
            </a:r>
            <a:r>
              <a:rPr lang="en-US" sz="1100" dirty="0"/>
              <a:t>{x}),</a:t>
            </a:r>
          </a:p>
          <a:p>
            <a:pPr marL="0" indent="0">
              <a:buNone/>
            </a:pPr>
            <a:r>
              <a:rPr lang="en-US" sz="1100" dirty="0"/>
              <a:t>\end{equation*}</a:t>
            </a:r>
          </a:p>
          <a:p>
            <a:pPr marL="0" indent="0">
              <a:buNone/>
            </a:pPr>
            <a:r>
              <a:rPr lang="en-US" sz="1100" dirty="0"/>
              <a:t>where $w_\alpha^*(\</a:t>
            </a:r>
            <a:r>
              <a:rPr lang="en-US" sz="1100" dirty="0" err="1"/>
              <a:t>mathbf</a:t>
            </a:r>
            <a:r>
              <a:rPr lang="en-US" sz="1100" dirty="0"/>
              <a:t>{x})=\alpha \min \left\{\</a:t>
            </a:r>
            <a:r>
              <a:rPr lang="en-US" sz="1100" dirty="0" err="1"/>
              <a:t>mathbf</a:t>
            </a:r>
            <a:r>
              <a:rPr lang="en-US" sz="1100" dirty="0"/>
              <a:t>{w}_\alpha(\</a:t>
            </a:r>
            <a:r>
              <a:rPr lang="en-US" sz="1100" dirty="0" err="1"/>
              <a:t>mathbf</a:t>
            </a:r>
            <a:r>
              <a:rPr lang="en-US" sz="1100" dirty="0"/>
              <a:t>{x})\right\}$ and $\min \left\{\</a:t>
            </a:r>
            <a:r>
              <a:rPr lang="en-US" sz="1100" dirty="0" err="1"/>
              <a:t>mathbf</a:t>
            </a:r>
            <a:r>
              <a:rPr lang="en-US" sz="1100" dirty="0"/>
              <a:t>{w}_\alpha(\</a:t>
            </a:r>
            <a:r>
              <a:rPr lang="en-US" sz="1100" dirty="0" err="1"/>
              <a:t>mathbf</a:t>
            </a:r>
            <a:r>
              <a:rPr lang="en-US" sz="1100" dirty="0"/>
              <a:t>{x})\right\}$ is the minimum component of the vector $\</a:t>
            </a:r>
            <a:r>
              <a:rPr lang="en-US" sz="1100" dirty="0" err="1"/>
              <a:t>mathbf</a:t>
            </a:r>
            <a:r>
              <a:rPr lang="en-US" sz="1100" dirty="0"/>
              <a:t>{w}_\alpha(\</a:t>
            </a:r>
            <a:r>
              <a:rPr lang="en-US" sz="1100" dirty="0" err="1"/>
              <a:t>mathbf</a:t>
            </a:r>
            <a:r>
              <a:rPr lang="en-US" sz="1100" dirty="0"/>
              <a:t>{x})$ defined in (6). The square term in the exponent of the denominator in (12) was chosen for convenience purposes. The square could alternatively be substituted by any other power,</a:t>
            </a:r>
            <a:endParaRPr lang="en-KR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25DA1-8996-C5DD-5ED2-83A791BD5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22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F99F8D-7D08-8E07-3993-1A54CE0387A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24194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AC7E8-8A51-09B1-9F49-95FD95AAB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논문 읽기</a:t>
            </a:r>
            <a:r>
              <a:rPr lang="en-US" altLang="ko-KR" dirty="0"/>
              <a:t> </a:t>
            </a:r>
            <a:r>
              <a:rPr lang="ko-KR" altLang="en-US" dirty="0" err="1"/>
              <a:t>꿀팁</a:t>
            </a:r>
            <a:r>
              <a:rPr lang="en-US" altLang="ko-KR" dirty="0"/>
              <a:t>:  </a:t>
            </a:r>
            <a:r>
              <a:rPr lang="en-US" altLang="ko-KR" dirty="0" err="1"/>
              <a:t>MathPix</a:t>
            </a:r>
            <a:r>
              <a:rPr lang="en-US" altLang="ko-KR" dirty="0"/>
              <a:t> + ChatGPT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26FA0-C443-E3F8-BEC8-46C17CDC4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23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EFE9CC-17E9-FFE3-08F6-6313A1DBB18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F461CB-3E4B-4C3C-780A-94B5C8A37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752600"/>
            <a:ext cx="7772400" cy="23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07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7017-FAFD-66B5-5FEC-77E38A6AF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논문 읽기</a:t>
            </a:r>
            <a:r>
              <a:rPr lang="en-US" altLang="ko-KR" dirty="0"/>
              <a:t> </a:t>
            </a:r>
            <a:r>
              <a:rPr lang="ko-KR" altLang="en-US" dirty="0" err="1"/>
              <a:t>꿀팁</a:t>
            </a:r>
            <a:r>
              <a:rPr lang="en-US" altLang="ko-KR" dirty="0"/>
              <a:t>:  GPTs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5D291-D98E-5191-2AD7-D788B6CC7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24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6157D6-BDA8-9EAA-2B0F-BFA9BA0B3A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9014F4B-2975-C29A-0557-F403F28D2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1C1E21"/>
                </a:solidFill>
                <a:latin typeface="system-ui"/>
              </a:rPr>
              <a:t>GPTs</a:t>
            </a:r>
            <a:r>
              <a:rPr lang="en-US" altLang="ko-KR" dirty="0">
                <a:solidFill>
                  <a:srgbClr val="1C1E21"/>
                </a:solidFill>
                <a:latin typeface="system-ui"/>
              </a:rPr>
              <a:t> (</a:t>
            </a:r>
            <a:r>
              <a:rPr lang="en-US" altLang="ko-KR" b="1" u="sng" dirty="0">
                <a:solidFill>
                  <a:srgbClr val="1C1E21"/>
                </a:solidFill>
                <a:latin typeface="system-ui"/>
              </a:rPr>
              <a:t>G</a:t>
            </a:r>
            <a:r>
              <a:rPr lang="en-US" altLang="ko-KR" dirty="0">
                <a:solidFill>
                  <a:srgbClr val="1C1E21"/>
                </a:solidFill>
                <a:latin typeface="system-ui"/>
              </a:rPr>
              <a:t>enerative </a:t>
            </a:r>
            <a:r>
              <a:rPr lang="en-US" altLang="ko-KR" b="1" u="sng" dirty="0">
                <a:solidFill>
                  <a:srgbClr val="1C1E21"/>
                </a:solidFill>
                <a:latin typeface="system-ui"/>
              </a:rPr>
              <a:t>P</a:t>
            </a:r>
            <a:r>
              <a:rPr lang="en-US" altLang="ko-KR" dirty="0">
                <a:solidFill>
                  <a:srgbClr val="1C1E21"/>
                </a:solidFill>
                <a:latin typeface="system-ui"/>
              </a:rPr>
              <a:t>re-trained </a:t>
            </a:r>
            <a:r>
              <a:rPr lang="en-US" altLang="ko-KR" b="1" u="sng" dirty="0">
                <a:solidFill>
                  <a:srgbClr val="1C1E21"/>
                </a:solidFill>
                <a:latin typeface="system-ui"/>
              </a:rPr>
              <a:t>T</a:t>
            </a:r>
            <a:r>
              <a:rPr lang="en-US" altLang="ko-KR" dirty="0">
                <a:solidFill>
                  <a:srgbClr val="1C1E21"/>
                </a:solidFill>
                <a:latin typeface="system-ui"/>
              </a:rPr>
              <a:t>ransformers):</a:t>
            </a:r>
            <a:br>
              <a:rPr lang="en-US" altLang="ko-KR" dirty="0">
                <a:solidFill>
                  <a:srgbClr val="1C1E21"/>
                </a:solidFill>
                <a:latin typeface="system-ui"/>
              </a:rPr>
            </a:br>
            <a:r>
              <a:rPr lang="ko-KR" altLang="en-US" dirty="0">
                <a:solidFill>
                  <a:srgbClr val="1C1E21"/>
                </a:solidFill>
                <a:latin typeface="system-ui"/>
              </a:rPr>
              <a:t>간단하게</a:t>
            </a:r>
            <a:r>
              <a:rPr lang="en-US" altLang="ko-KR" dirty="0">
                <a:solidFill>
                  <a:srgbClr val="1C1E21"/>
                </a:solidFill>
                <a:latin typeface="system-ui"/>
              </a:rPr>
              <a:t>,</a:t>
            </a:r>
            <a:r>
              <a:rPr lang="ko-KR" altLang="en-US" dirty="0">
                <a:solidFill>
                  <a:srgbClr val="1C1E21"/>
                </a:solidFill>
                <a:latin typeface="system-ui"/>
              </a:rPr>
              <a:t> 모든 </a:t>
            </a:r>
            <a:r>
              <a:rPr lang="en-US" altLang="ko-KR" dirty="0">
                <a:solidFill>
                  <a:srgbClr val="1C1E21"/>
                </a:solidFill>
                <a:latin typeface="system-ui"/>
              </a:rPr>
              <a:t>Custom GPT</a:t>
            </a:r>
            <a:r>
              <a:rPr lang="ko-KR" altLang="en-US" dirty="0">
                <a:solidFill>
                  <a:srgbClr val="1C1E21"/>
                </a:solidFill>
                <a:latin typeface="system-ui"/>
              </a:rPr>
              <a:t> 모델들을 아우르는 말</a:t>
            </a:r>
            <a:endParaRPr lang="en-US" altLang="ko-KR" dirty="0">
              <a:solidFill>
                <a:srgbClr val="1C1E21"/>
              </a:solidFill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1C1E21"/>
              </a:solidFill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C1E21"/>
                </a:solidFill>
                <a:latin typeface="system-ui"/>
              </a:rPr>
              <a:t>GPTs</a:t>
            </a:r>
            <a:r>
              <a:rPr lang="ko-KR" altLang="en-US" dirty="0">
                <a:solidFill>
                  <a:srgbClr val="1C1E21"/>
                </a:solidFill>
                <a:latin typeface="system-ui"/>
              </a:rPr>
              <a:t> 중에서 </a:t>
            </a:r>
            <a:endParaRPr lang="en-US" altLang="ko-KR" dirty="0">
              <a:solidFill>
                <a:srgbClr val="1C1E21"/>
              </a:solidFill>
              <a:latin typeface="system-ui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C1E21"/>
                </a:solidFill>
                <a:latin typeface="system-ui"/>
              </a:rPr>
              <a:t>Chatting</a:t>
            </a:r>
            <a:r>
              <a:rPr lang="ko-KR" altLang="en-US" dirty="0" err="1">
                <a:solidFill>
                  <a:srgbClr val="1C1E21"/>
                </a:solidFill>
                <a:latin typeface="system-ui"/>
              </a:rPr>
              <a:t>에</a:t>
            </a:r>
            <a:r>
              <a:rPr lang="ko-KR" altLang="en-US" dirty="0">
                <a:solidFill>
                  <a:srgbClr val="1C1E21"/>
                </a:solidFill>
                <a:latin typeface="system-ui"/>
              </a:rPr>
              <a:t> 특화된 </a:t>
            </a:r>
            <a:r>
              <a:rPr lang="en-US" altLang="ko-KR" dirty="0">
                <a:solidFill>
                  <a:srgbClr val="1C1E21"/>
                </a:solidFill>
                <a:latin typeface="system-ui"/>
              </a:rPr>
              <a:t>GPT</a:t>
            </a:r>
            <a:r>
              <a:rPr lang="ko-KR" altLang="en-US" dirty="0">
                <a:solidFill>
                  <a:srgbClr val="1C1E21"/>
                </a:solidFill>
                <a:latin typeface="system-ui"/>
              </a:rPr>
              <a:t> 모델 </a:t>
            </a:r>
            <a:r>
              <a:rPr lang="en-US" altLang="ko-KR" dirty="0">
                <a:solidFill>
                  <a:srgbClr val="1C1E21"/>
                </a:solidFill>
                <a:latin typeface="system-ui"/>
              </a:rPr>
              <a:t>=</a:t>
            </a:r>
            <a:r>
              <a:rPr lang="ko-KR" altLang="en-US" dirty="0">
                <a:solidFill>
                  <a:srgbClr val="1C1E21"/>
                </a:solidFill>
                <a:latin typeface="system-ui"/>
              </a:rPr>
              <a:t> </a:t>
            </a:r>
            <a:r>
              <a:rPr lang="en-US" altLang="ko-KR" dirty="0">
                <a:solidFill>
                  <a:srgbClr val="1C1E21"/>
                </a:solidFill>
                <a:latin typeface="system-ui"/>
              </a:rPr>
              <a:t>ChatGPT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C1E21"/>
                </a:solidFill>
                <a:latin typeface="system-ui"/>
              </a:rPr>
              <a:t>Math</a:t>
            </a:r>
            <a:r>
              <a:rPr lang="ko-KR" altLang="en-US" dirty="0" err="1">
                <a:solidFill>
                  <a:srgbClr val="1C1E21"/>
                </a:solidFill>
                <a:latin typeface="system-ui"/>
              </a:rPr>
              <a:t>에</a:t>
            </a:r>
            <a:r>
              <a:rPr lang="ko-KR" altLang="en-US" dirty="0">
                <a:solidFill>
                  <a:srgbClr val="1C1E21"/>
                </a:solidFill>
                <a:latin typeface="system-ui"/>
              </a:rPr>
              <a:t> 특화된 </a:t>
            </a:r>
            <a:r>
              <a:rPr lang="en-US" altLang="ko-KR" dirty="0">
                <a:solidFill>
                  <a:srgbClr val="1C1E21"/>
                </a:solidFill>
                <a:latin typeface="system-ui"/>
              </a:rPr>
              <a:t>GPT </a:t>
            </a:r>
            <a:r>
              <a:rPr lang="ko-KR" altLang="en-US" dirty="0">
                <a:solidFill>
                  <a:srgbClr val="1C1E21"/>
                </a:solidFill>
                <a:latin typeface="system-ui"/>
              </a:rPr>
              <a:t>모델 </a:t>
            </a:r>
            <a:r>
              <a:rPr lang="en-US" altLang="ko-KR" dirty="0">
                <a:solidFill>
                  <a:srgbClr val="1C1E21"/>
                </a:solidFill>
                <a:latin typeface="system-ui"/>
              </a:rPr>
              <a:t>=</a:t>
            </a:r>
            <a:r>
              <a:rPr lang="ko-KR" altLang="en-US" dirty="0">
                <a:solidFill>
                  <a:srgbClr val="1C1E21"/>
                </a:solidFill>
                <a:latin typeface="system-ui"/>
              </a:rPr>
              <a:t> </a:t>
            </a:r>
            <a:r>
              <a:rPr lang="en-US" altLang="ko-KR" dirty="0" err="1">
                <a:solidFill>
                  <a:srgbClr val="1C1E21"/>
                </a:solidFill>
                <a:latin typeface="system-ui"/>
              </a:rPr>
              <a:t>MathGPT</a:t>
            </a:r>
            <a:endParaRPr lang="en-US" altLang="ko-KR" dirty="0">
              <a:solidFill>
                <a:srgbClr val="1C1E21"/>
              </a:solidFill>
              <a:latin typeface="system-ui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C1E21"/>
                </a:solidFill>
                <a:latin typeface="system-ui"/>
              </a:rPr>
              <a:t>...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1C1E21"/>
              </a:solidFill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C1E21"/>
                </a:solidFill>
                <a:latin typeface="system-ui"/>
              </a:rPr>
              <a:t>특징</a:t>
            </a:r>
            <a:endParaRPr lang="en-US" altLang="ko-KR" dirty="0">
              <a:solidFill>
                <a:srgbClr val="1C1E21"/>
              </a:solidFill>
              <a:latin typeface="system-ui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C1E21"/>
                </a:solidFill>
                <a:effectLst/>
                <a:latin typeface="system-ui"/>
              </a:rPr>
              <a:t>Personalization</a:t>
            </a:r>
            <a:r>
              <a:rPr lang="en-US" altLang="ko-KR" b="0" i="0" u="none" strike="noStrike" dirty="0">
                <a:solidFill>
                  <a:srgbClr val="1C1E21"/>
                </a:solidFill>
                <a:effectLst/>
                <a:latin typeface="system-ui"/>
              </a:rPr>
              <a:t>:</a:t>
            </a:r>
            <a:r>
              <a:rPr lang="en-US" b="0" i="0" u="none" strike="noStrike" dirty="0">
                <a:solidFill>
                  <a:srgbClr val="1C1E21"/>
                </a:solidFill>
                <a:effectLst/>
                <a:latin typeface="system-ui"/>
              </a:rPr>
              <a:t> </a:t>
            </a:r>
            <a:r>
              <a:rPr lang="ko-KR" altLang="en-US" b="0" i="0" u="none" strike="noStrike" dirty="0">
                <a:solidFill>
                  <a:srgbClr val="1C1E21"/>
                </a:solidFill>
                <a:effectLst/>
                <a:latin typeface="system-ui"/>
              </a:rPr>
              <a:t>사용자의 요구사항과 목적에 맞게 최적화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C1E21"/>
                </a:solidFill>
                <a:effectLst/>
                <a:latin typeface="system-ui"/>
              </a:rPr>
              <a:t>Pre-training</a:t>
            </a:r>
            <a:r>
              <a:rPr lang="en-US" altLang="ko-KR" b="0" i="0" u="none" strike="noStrike" dirty="0">
                <a:solidFill>
                  <a:srgbClr val="1C1E21"/>
                </a:solidFill>
                <a:effectLst/>
                <a:latin typeface="system-ui"/>
              </a:rPr>
              <a:t>:</a:t>
            </a:r>
            <a:r>
              <a:rPr lang="en-US" b="0" i="0" u="none" strike="noStrike" dirty="0">
                <a:solidFill>
                  <a:srgbClr val="1C1E21"/>
                </a:solidFill>
                <a:effectLst/>
                <a:latin typeface="system-ui"/>
              </a:rPr>
              <a:t> </a:t>
            </a:r>
            <a:r>
              <a:rPr lang="ko-KR" altLang="en-US" b="0" i="0" u="none" strike="noStrike" dirty="0">
                <a:solidFill>
                  <a:srgbClr val="1C1E21"/>
                </a:solidFill>
                <a:effectLst/>
                <a:latin typeface="system-ui"/>
              </a:rPr>
              <a:t>특정 분야의 데이터로 사전 학습되어 전문성 향상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C1E21"/>
                </a:solidFill>
                <a:effectLst/>
                <a:latin typeface="system-ui"/>
              </a:rPr>
              <a:t>Diversity</a:t>
            </a:r>
            <a:r>
              <a:rPr lang="en-US" altLang="ko-KR" b="0" i="0" u="none" strike="noStrike" dirty="0">
                <a:solidFill>
                  <a:srgbClr val="1C1E21"/>
                </a:solidFill>
                <a:effectLst/>
                <a:latin typeface="system-ui"/>
              </a:rPr>
              <a:t>:</a:t>
            </a:r>
            <a:r>
              <a:rPr lang="en-US" b="0" i="0" u="none" strike="noStrike" dirty="0">
                <a:solidFill>
                  <a:srgbClr val="1C1E21"/>
                </a:solidFill>
                <a:effectLst/>
                <a:latin typeface="system-ui"/>
              </a:rPr>
              <a:t> </a:t>
            </a:r>
            <a:r>
              <a:rPr lang="ko-KR" altLang="en-US" b="0" i="0" u="none" strike="noStrike" dirty="0">
                <a:solidFill>
                  <a:srgbClr val="1C1E21"/>
                </a:solidFill>
                <a:effectLst/>
                <a:latin typeface="system-ui"/>
              </a:rPr>
              <a:t>활용 분야에 따라 다양한 버전으로 개발 가능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201405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7017-FAFD-66B5-5FEC-77E38A6AF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논문 읽기</a:t>
            </a:r>
            <a:r>
              <a:rPr lang="en-US" altLang="ko-KR" dirty="0"/>
              <a:t> </a:t>
            </a:r>
            <a:r>
              <a:rPr lang="ko-KR" altLang="en-US" dirty="0" err="1"/>
              <a:t>꿀팁</a:t>
            </a:r>
            <a:r>
              <a:rPr lang="en-US" altLang="ko-KR" dirty="0"/>
              <a:t>:  GPTs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5D291-D98E-5191-2AD7-D788B6CC7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25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6157D6-BDA8-9EAA-2B0F-BFA9BA0B3A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1B040D7-8C98-0BB8-3B2A-B2961A5D7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5111" y="1524000"/>
            <a:ext cx="6947178" cy="472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96EE9B-7BC8-C9A6-1D02-00A715207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493" y="1905000"/>
            <a:ext cx="2795839" cy="84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87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2735C-51B8-C49D-BDC8-E1D7DEDB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논문 읽기</a:t>
            </a:r>
            <a:r>
              <a:rPr lang="en-US" altLang="ko-KR" dirty="0"/>
              <a:t> </a:t>
            </a:r>
            <a:r>
              <a:rPr lang="ko-KR" altLang="en-US" dirty="0" err="1"/>
              <a:t>꿀팁</a:t>
            </a:r>
            <a:r>
              <a:rPr lang="en-US" altLang="ko-KR" dirty="0"/>
              <a:t>:  GPTs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540D3-9CC6-4964-7E61-7E42DA50D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새로운 분야에 대한 학습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KR" dirty="0"/>
              <a:t>ChatGPT</a:t>
            </a:r>
          </a:p>
          <a:p>
            <a:pPr lvl="1"/>
            <a:r>
              <a:rPr lang="en-US" dirty="0"/>
              <a:t>KKT</a:t>
            </a:r>
            <a:r>
              <a:rPr lang="ko-KR" altLang="en-US" dirty="0"/>
              <a:t> </a:t>
            </a:r>
            <a:r>
              <a:rPr lang="en-US" altLang="ko-KR" dirty="0"/>
              <a:t>condition</a:t>
            </a:r>
            <a:r>
              <a:rPr lang="ko-KR" altLang="en-US" dirty="0" err="1"/>
              <a:t>에</a:t>
            </a:r>
            <a:r>
              <a:rPr lang="ko-KR" altLang="en-US" dirty="0"/>
              <a:t> 대해 소개해줘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Stationary Condition</a:t>
            </a:r>
            <a:r>
              <a:rPr lang="ko-KR" altLang="en-US" dirty="0" err="1"/>
              <a:t>에</a:t>
            </a:r>
            <a:r>
              <a:rPr lang="ko-KR" altLang="en-US" dirty="0"/>
              <a:t> 대해 기하학적으로 설명해줘</a:t>
            </a:r>
            <a:r>
              <a:rPr lang="en-US" altLang="ko-KR" dirty="0"/>
              <a:t>.</a:t>
            </a:r>
          </a:p>
          <a:p>
            <a:pPr lvl="1"/>
            <a:endParaRPr lang="en-US" dirty="0"/>
          </a:p>
          <a:p>
            <a:r>
              <a:rPr lang="en-US" altLang="ko-KR" dirty="0"/>
              <a:t>GPT</a:t>
            </a:r>
            <a:r>
              <a:rPr lang="ko-KR" altLang="en-US" dirty="0"/>
              <a:t>에서 얻은 지식은 큰 아이디어만 가져가고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논문이나 책 등을 통해서 필수적으로 한번 더 확인 필요 </a:t>
            </a:r>
            <a:r>
              <a:rPr lang="en-US" altLang="ko-KR" dirty="0"/>
              <a:t>!!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9FFAD-6E92-24C7-0D75-376FB7F6C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26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AC27E4-F2FA-B6E5-FE80-66C7BCD84ED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31252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7ED5A-1BF5-58BD-240F-C40DB5204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도움되는 자료들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F2CC9-F6DF-92EB-0D7F-653EC5031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Certificate in Coursera</a:t>
            </a:r>
          </a:p>
          <a:p>
            <a:pPr lvl="1"/>
            <a:r>
              <a:rPr lang="en-US" b="1" i="0" u="none" strike="noStrike" dirty="0">
                <a:solidFill>
                  <a:srgbClr val="1F1F1F"/>
                </a:solidFill>
                <a:effectLst/>
                <a:latin typeface="OpenSans"/>
              </a:rPr>
              <a:t>Google Cloud</a:t>
            </a:r>
          </a:p>
          <a:p>
            <a:pPr lvl="2"/>
            <a:r>
              <a:rPr lang="en-US" b="1" i="0" u="none" strike="noStrike" dirty="0">
                <a:solidFill>
                  <a:srgbClr val="1F1F1F"/>
                </a:solidFill>
                <a:effectLst/>
                <a:latin typeface="OpenSans"/>
                <a:hlinkClick r:id="rId2"/>
              </a:rPr>
              <a:t>Feature Engineering</a:t>
            </a:r>
            <a:endParaRPr lang="en-US" b="1" i="0" u="sng" dirty="0">
              <a:solidFill>
                <a:srgbClr val="1F1F1F"/>
              </a:solidFill>
              <a:effectLst/>
              <a:latin typeface="OpenSans"/>
            </a:endParaRPr>
          </a:p>
          <a:p>
            <a:pPr lvl="2"/>
            <a:r>
              <a:rPr lang="en-US" b="1" i="0" u="none" strike="noStrike" dirty="0">
                <a:solidFill>
                  <a:srgbClr val="1F1F1F"/>
                </a:solidFill>
                <a:effectLst/>
                <a:latin typeface="OpenSans"/>
                <a:hlinkClick r:id="rId3"/>
              </a:rPr>
              <a:t>How Google does Machine Learning</a:t>
            </a:r>
            <a:endParaRPr lang="en-US" b="1" i="0" u="sng" dirty="0">
              <a:solidFill>
                <a:srgbClr val="1F1F1F"/>
              </a:solidFill>
              <a:effectLst/>
              <a:latin typeface="OpenSans"/>
            </a:endParaRPr>
          </a:p>
          <a:p>
            <a:pPr lvl="2"/>
            <a:r>
              <a:rPr lang="en-US" b="1" i="0" u="sng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OpenSans"/>
              </a:rPr>
              <a:t>TensorFlow on Google Cloud</a:t>
            </a:r>
          </a:p>
          <a:p>
            <a:pPr lvl="2"/>
            <a:r>
              <a:rPr lang="en-US" b="1" i="0" u="sng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OpenSans"/>
              </a:rPr>
              <a:t>Launching into Machine Learning</a:t>
            </a:r>
          </a:p>
          <a:p>
            <a:pPr lvl="2"/>
            <a:endParaRPr lang="en-US" b="1" i="0" u="sng" dirty="0">
              <a:solidFill>
                <a:srgbClr val="1F1F1F"/>
              </a:solidFill>
              <a:effectLst/>
              <a:highlight>
                <a:srgbClr val="FFFFFF"/>
              </a:highlight>
              <a:latin typeface="Open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B3D6-89F7-DDB4-E4E4-68841365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27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C1D1AC-E391-951F-6D00-136DEC8020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29724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8B29C-1BAC-A8D4-99BE-7489B7D69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052F7-A892-BF29-F59A-D647ED038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분야의 대가들을 </a:t>
            </a:r>
            <a:r>
              <a:rPr lang="en-US" altLang="ko-KR" dirty="0"/>
              <a:t>Follow-up</a:t>
            </a:r>
            <a:r>
              <a:rPr lang="ko-KR" altLang="en-US" dirty="0"/>
              <a:t>하라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LinkedIn </a:t>
            </a:r>
            <a:r>
              <a:rPr lang="en-US" altLang="ko-KR" dirty="0"/>
              <a:t>(</a:t>
            </a:r>
            <a:r>
              <a:rPr lang="ko-KR" altLang="en-US" dirty="0" err="1"/>
              <a:t>링트인</a:t>
            </a:r>
            <a:r>
              <a:rPr lang="en-US" altLang="ko-KR" dirty="0"/>
              <a:t>)</a:t>
            </a:r>
            <a:r>
              <a:rPr lang="en-US" dirty="0"/>
              <a:t>,  Google Scholar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b="1" i="0" dirty="0">
                <a:effectLst/>
                <a:latin typeface="var(--artdeco-typography-ko)"/>
                <a:ea typeface="Malgun Gothic" panose="020B0503020000020004" pitchFamily="34" charset="-127"/>
                <a:hlinkClick r:id="rId2"/>
              </a:rPr>
              <a:t>Andrew Ng,  </a:t>
            </a:r>
            <a:r>
              <a:rPr lang="en-US" b="1" i="0" u="sng" dirty="0">
                <a:effectLst/>
                <a:highlight>
                  <a:srgbClr val="FFFFFF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Yann LeCun,  </a:t>
            </a:r>
            <a:endParaRPr lang="en-US" b="1" u="sng" dirty="0">
              <a:highlight>
                <a:srgbClr val="FFFFFF"/>
              </a:highlight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highlight>
                  <a:srgbClr val="FFFFFF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이제현</a:t>
            </a:r>
            <a:r>
              <a:rPr lang="en-US" altLang="ko-KR" b="1" u="sng" dirty="0">
                <a:highlight>
                  <a:srgbClr val="FFFFFF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,  </a:t>
            </a:r>
            <a:r>
              <a:rPr lang="ko-KR" altLang="en-US" b="1" u="sng" dirty="0">
                <a:highlight>
                  <a:srgbClr val="FFFFFF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이유한</a:t>
            </a:r>
            <a:endParaRPr lang="en-US" altLang="ko-KR" b="1" i="0" u="sng" dirty="0">
              <a:effectLst/>
              <a:highlight>
                <a:srgbClr val="FFFFFF"/>
              </a:highlight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b="1" i="0" u="sng" dirty="0">
              <a:effectLst/>
              <a:highlight>
                <a:srgbClr val="FFFFFF"/>
              </a:highlight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KR" dirty="0"/>
          </a:p>
          <a:p>
            <a:pPr lvl="1"/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BFEBF-7504-847C-20B8-E32B822C1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28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C09EF7-AB30-B9D4-6EC4-53D0D9DD296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24AF36-9799-7B80-097D-7AF2E7C71469}"/>
              </a:ext>
            </a:extLst>
          </p:cNvPr>
          <p:cNvGrpSpPr/>
          <p:nvPr/>
        </p:nvGrpSpPr>
        <p:grpSpPr>
          <a:xfrm>
            <a:off x="663879" y="2187404"/>
            <a:ext cx="8279118" cy="3222796"/>
            <a:chOff x="663879" y="1933911"/>
            <a:chExt cx="8279118" cy="3222796"/>
          </a:xfrm>
        </p:grpSpPr>
        <p:pic>
          <p:nvPicPr>
            <p:cNvPr id="6" name="그림 2">
              <a:extLst>
                <a:ext uri="{FF2B5EF4-FFF2-40B4-BE49-F238E27FC236}">
                  <a16:creationId xmlns:a16="http://schemas.microsoft.com/office/drawing/2014/main" id="{1C36DEB5-AED8-F48C-0874-86F805B56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9922" y="2009452"/>
              <a:ext cx="1161349" cy="1510830"/>
            </a:xfrm>
            <a:prstGeom prst="rect">
              <a:avLst/>
            </a:prstGeom>
          </p:spPr>
        </p:pic>
        <p:pic>
          <p:nvPicPr>
            <p:cNvPr id="7" name="그림 3">
              <a:extLst>
                <a:ext uri="{FF2B5EF4-FFF2-40B4-BE49-F238E27FC236}">
                  <a16:creationId xmlns:a16="http://schemas.microsoft.com/office/drawing/2014/main" id="{75CBDE21-8CC5-D697-0E3F-F5E6CF950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4600" y="2009452"/>
              <a:ext cx="1150847" cy="1510830"/>
            </a:xfrm>
            <a:prstGeom prst="rect">
              <a:avLst/>
            </a:prstGeom>
          </p:spPr>
        </p:pic>
        <p:pic>
          <p:nvPicPr>
            <p:cNvPr id="8" name="그림 6">
              <a:extLst>
                <a:ext uri="{FF2B5EF4-FFF2-40B4-BE49-F238E27FC236}">
                  <a16:creationId xmlns:a16="http://schemas.microsoft.com/office/drawing/2014/main" id="{F43C7834-2B9C-915C-379A-041F91A2F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91782" y="1933911"/>
              <a:ext cx="1120213" cy="1661913"/>
            </a:xfrm>
            <a:prstGeom prst="rect">
              <a:avLst/>
            </a:prstGeom>
          </p:spPr>
        </p:pic>
        <p:pic>
          <p:nvPicPr>
            <p:cNvPr id="9" name="그림 7">
              <a:extLst>
                <a:ext uri="{FF2B5EF4-FFF2-40B4-BE49-F238E27FC236}">
                  <a16:creationId xmlns:a16="http://schemas.microsoft.com/office/drawing/2014/main" id="{1367FA2D-089A-459D-8376-E63E21FE2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60117" y="2009450"/>
              <a:ext cx="1682880" cy="1344153"/>
            </a:xfrm>
            <a:prstGeom prst="rect">
              <a:avLst/>
            </a:prstGeom>
          </p:spPr>
        </p:pic>
        <p:pic>
          <p:nvPicPr>
            <p:cNvPr id="10" name="그림 8">
              <a:extLst>
                <a:ext uri="{FF2B5EF4-FFF2-40B4-BE49-F238E27FC236}">
                  <a16:creationId xmlns:a16="http://schemas.microsoft.com/office/drawing/2014/main" id="{46776E71-8F55-D759-2800-C21F21BBA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9602" y="3645877"/>
              <a:ext cx="1014571" cy="1510830"/>
            </a:xfrm>
            <a:prstGeom prst="rect">
              <a:avLst/>
            </a:prstGeom>
          </p:spPr>
        </p:pic>
        <p:pic>
          <p:nvPicPr>
            <p:cNvPr id="11" name="그림 9">
              <a:extLst>
                <a:ext uri="{FF2B5EF4-FFF2-40B4-BE49-F238E27FC236}">
                  <a16:creationId xmlns:a16="http://schemas.microsoft.com/office/drawing/2014/main" id="{09EF7598-5E88-C59E-45B8-E99660C2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0233" y="3565267"/>
              <a:ext cx="1292920" cy="1510828"/>
            </a:xfrm>
            <a:prstGeom prst="rect">
              <a:avLst/>
            </a:prstGeom>
          </p:spPr>
        </p:pic>
        <p:pic>
          <p:nvPicPr>
            <p:cNvPr id="12" name="그림 34">
              <a:extLst>
                <a:ext uri="{FF2B5EF4-FFF2-40B4-BE49-F238E27FC236}">
                  <a16:creationId xmlns:a16="http://schemas.microsoft.com/office/drawing/2014/main" id="{E3912B1A-9F91-8516-3F40-6D03FC8E3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12860" y="3593842"/>
              <a:ext cx="1885930" cy="1510828"/>
            </a:xfrm>
            <a:prstGeom prst="rect">
              <a:avLst/>
            </a:prstGeom>
          </p:spPr>
        </p:pic>
        <p:pic>
          <p:nvPicPr>
            <p:cNvPr id="14" name="그림 36">
              <a:extLst>
                <a:ext uri="{FF2B5EF4-FFF2-40B4-BE49-F238E27FC236}">
                  <a16:creationId xmlns:a16="http://schemas.microsoft.com/office/drawing/2014/main" id="{4DDDC9ED-9442-BD3F-0C20-D888BD019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3879" y="2009450"/>
              <a:ext cx="1232398" cy="1510830"/>
            </a:xfrm>
            <a:prstGeom prst="rect">
              <a:avLst/>
            </a:prstGeom>
          </p:spPr>
        </p:pic>
        <p:pic>
          <p:nvPicPr>
            <p:cNvPr id="15" name="그림 10">
              <a:extLst>
                <a:ext uri="{FF2B5EF4-FFF2-40B4-BE49-F238E27FC236}">
                  <a16:creationId xmlns:a16="http://schemas.microsoft.com/office/drawing/2014/main" id="{1EBE841D-5F1F-3BAE-CCCA-F82B8D7E8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" b="7556"/>
            <a:stretch/>
          </p:blipFill>
          <p:spPr>
            <a:xfrm>
              <a:off x="2848758" y="3645876"/>
              <a:ext cx="1053955" cy="1510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9267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1939C-C2B9-D17A-6952-77519D3B2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학과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500A5-5339-C2BF-F461-61BDEB841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통계학과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데이터사이언스학과</a:t>
            </a:r>
            <a:r>
              <a:rPr lang="ko-KR" altLang="en-US" dirty="0"/>
              <a:t>  </a:t>
            </a:r>
            <a:r>
              <a:rPr lang="en-US" altLang="ko-KR" dirty="0"/>
              <a:t>/</a:t>
            </a:r>
            <a:r>
              <a:rPr lang="ko-KR" altLang="en-US" dirty="0"/>
              <a:t>  </a:t>
            </a:r>
            <a:r>
              <a:rPr lang="ko-KR" altLang="en-US" dirty="0" err="1"/>
              <a:t>데이터사이언스대학원</a:t>
            </a:r>
            <a:endParaRPr lang="en-US" altLang="ko-KR" dirty="0"/>
          </a:p>
          <a:p>
            <a:pPr lvl="1"/>
            <a:r>
              <a:rPr lang="ko-KR" altLang="en-US" dirty="0"/>
              <a:t>최근 </a:t>
            </a:r>
            <a:r>
              <a:rPr lang="en-US" altLang="ko-KR" dirty="0"/>
              <a:t>7</a:t>
            </a:r>
            <a:r>
              <a:rPr lang="ko-KR" altLang="en-US" dirty="0"/>
              <a:t>년 이내 갑자기 등장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산업공학과</a:t>
            </a:r>
            <a:endParaRPr lang="en-US" altLang="ko-KR" dirty="0"/>
          </a:p>
          <a:p>
            <a:pPr lvl="1"/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AFAFA"/>
                </a:highlight>
                <a:latin typeface="-apple-system"/>
              </a:rPr>
              <a:t>사전 교수님 </a:t>
            </a:r>
            <a:r>
              <a:rPr lang="ko-KR" altLang="en-US" b="0" i="0" u="none" strike="noStrike" dirty="0" err="1">
                <a:solidFill>
                  <a:srgbClr val="333333"/>
                </a:solidFill>
                <a:effectLst/>
                <a:highlight>
                  <a:srgbClr val="FAFAFA"/>
                </a:highlight>
                <a:latin typeface="-apple-system"/>
              </a:rPr>
              <a:t>컨택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AFAFA"/>
                </a:highlight>
                <a:latin typeface="-apple-system"/>
              </a:rPr>
              <a:t> 필수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AFAFA"/>
                </a:highlight>
                <a:latin typeface="-apple-system"/>
              </a:rPr>
              <a:t>(?)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AFAFA"/>
                </a:highlight>
                <a:latin typeface="-apple-system"/>
              </a:rPr>
              <a:t>  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AFAFA"/>
                </a:highlight>
                <a:latin typeface="-apple-system"/>
              </a:rPr>
              <a:t>+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AFAFA"/>
                </a:highlight>
                <a:latin typeface="-apple-system"/>
              </a:rPr>
              <a:t>  </a:t>
            </a:r>
            <a:r>
              <a:rPr lang="ko-KR" altLang="en-US" dirty="0">
                <a:solidFill>
                  <a:srgbClr val="333333"/>
                </a:solidFill>
                <a:highlight>
                  <a:srgbClr val="FAFAFA"/>
                </a:highlight>
                <a:latin typeface="-apple-system"/>
              </a:rPr>
              <a:t>프로젝트 등 경험 중요</a:t>
            </a:r>
            <a:r>
              <a:rPr lang="en-US" altLang="ko-KR" dirty="0">
                <a:solidFill>
                  <a:srgbClr val="333333"/>
                </a:solidFill>
                <a:highlight>
                  <a:srgbClr val="FAFAFA"/>
                </a:highlight>
                <a:latin typeface="-apple-system"/>
              </a:rPr>
              <a:t>(?)</a:t>
            </a:r>
            <a:endParaRPr lang="en-US" altLang="ko-KR" b="0" i="0" u="none" strike="noStrike" dirty="0">
              <a:solidFill>
                <a:srgbClr val="333333"/>
              </a:solidFill>
              <a:effectLst/>
              <a:highlight>
                <a:srgbClr val="FAFAFA"/>
              </a:highlight>
              <a:latin typeface="-apple-system"/>
            </a:endParaRPr>
          </a:p>
          <a:p>
            <a:endParaRPr lang="en-US" altLang="ko-KR" dirty="0"/>
          </a:p>
          <a:p>
            <a:r>
              <a:rPr lang="ko-KR" altLang="en-US" dirty="0"/>
              <a:t>컴퓨터공학과  </a:t>
            </a:r>
            <a:r>
              <a:rPr lang="en-US" altLang="ko-KR" dirty="0"/>
              <a:t>/</a:t>
            </a:r>
            <a:r>
              <a:rPr lang="ko-KR" altLang="en-US" dirty="0"/>
              <a:t>  </a:t>
            </a:r>
            <a:r>
              <a:rPr lang="en-US" altLang="ko-KR" dirty="0"/>
              <a:t>AI</a:t>
            </a:r>
            <a:r>
              <a:rPr lang="ko-KR" altLang="en-US" dirty="0"/>
              <a:t> 대학원</a:t>
            </a:r>
            <a:endParaRPr lang="en-US" altLang="ko-KR" dirty="0"/>
          </a:p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3CE5E-7C93-901D-7D05-23B817B9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2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2C5474-5303-E3B7-EC4A-7A876B9BD0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24138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0414-C47C-E5A8-43F0-4D7279AB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Google Scholar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F45D82-18A5-7771-A3B7-60E77A945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88" y="1127760"/>
            <a:ext cx="9048824" cy="51968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7F803-259E-D116-5AB7-D1A0F8E6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29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FA9EA4-AADD-CE64-B902-CA7B07B77BA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05753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C7A9-FBA5-9BA9-4FC2-759DF3A08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LinkedIn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91C0EA-BD37-548A-7A2F-9C850FC2E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5240" y="1280160"/>
            <a:ext cx="5769720" cy="51968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C1D0C-6DFD-518B-7669-4C93E0C0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30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7B5E5F-73C2-D5C8-9C2C-33A85292D7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05027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8DF8B-F2F4-3930-EA8C-49F4EF52C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통계갤러리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KR" dirty="0"/>
              <a:t>Facebook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ko-KR" altLang="en-US" dirty="0" err="1"/>
              <a:t>오픈카톡방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984F3-9CCA-7E5B-30FF-E6C4B093D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31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727399-B6CA-B81E-1733-F20E2E2990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EB311B-95E2-271A-CB11-40687D688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678"/>
          <a:stretch/>
        </p:blipFill>
        <p:spPr>
          <a:xfrm>
            <a:off x="110310" y="1508410"/>
            <a:ext cx="2705008" cy="39715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87FAED-8B4A-5D01-5EBD-D10CAE58A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82"/>
          <a:stretch/>
        </p:blipFill>
        <p:spPr>
          <a:xfrm>
            <a:off x="2829478" y="1078358"/>
            <a:ext cx="2733328" cy="555104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16BFD5-A12E-55C4-8BBA-8AB6A9023516}"/>
              </a:ext>
            </a:extLst>
          </p:cNvPr>
          <p:cNvGrpSpPr/>
          <p:nvPr/>
        </p:nvGrpSpPr>
        <p:grpSpPr>
          <a:xfrm>
            <a:off x="5536566" y="1218217"/>
            <a:ext cx="3432149" cy="5301646"/>
            <a:chOff x="2495550" y="783916"/>
            <a:chExt cx="4152900" cy="641499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9DEC918-4CCE-21EA-552B-B3A09F38E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7300" y="783916"/>
              <a:ext cx="4089400" cy="24384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D3711E8-CA98-90FD-B5B1-90B34E9E8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7300" y="4892563"/>
              <a:ext cx="4089400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6EB448E-514C-57F2-48FD-D0F45ED01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3650" y="3222316"/>
              <a:ext cx="4076700" cy="16891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AB682B-518C-1D97-7170-9D8DEF151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5550" y="5665113"/>
              <a:ext cx="4152900" cy="8636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2A3DCDB-BED0-ED86-F3D9-CA15BC6BC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95550" y="6475008"/>
              <a:ext cx="4152900" cy="723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458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AD3A0-D0D5-F694-1290-AC5C95622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그리고 유튜브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33B23-6A50-6C7C-DC23-64F779F4B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32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CE9909-790C-A948-5781-AC2B88CE656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EC655C-A9F3-FD19-1874-A2D642482016}"/>
              </a:ext>
            </a:extLst>
          </p:cNvPr>
          <p:cNvGrpSpPr/>
          <p:nvPr/>
        </p:nvGrpSpPr>
        <p:grpSpPr>
          <a:xfrm>
            <a:off x="665922" y="1522425"/>
            <a:ext cx="4967416" cy="4540445"/>
            <a:chOff x="2209800" y="1522425"/>
            <a:chExt cx="4967416" cy="4540445"/>
          </a:xfrm>
        </p:grpSpPr>
        <p:pic>
          <p:nvPicPr>
            <p:cNvPr id="6" name="그림 21">
              <a:extLst>
                <a:ext uri="{FF2B5EF4-FFF2-40B4-BE49-F238E27FC236}">
                  <a16:creationId xmlns:a16="http://schemas.microsoft.com/office/drawing/2014/main" id="{F9FF8B34-CB27-5808-B7FB-4D66B6200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5481" y="1522425"/>
              <a:ext cx="2451735" cy="618310"/>
            </a:xfrm>
            <a:prstGeom prst="rect">
              <a:avLst/>
            </a:prstGeom>
          </p:spPr>
        </p:pic>
        <p:pic>
          <p:nvPicPr>
            <p:cNvPr id="7" name="그림 22">
              <a:extLst>
                <a:ext uri="{FF2B5EF4-FFF2-40B4-BE49-F238E27FC236}">
                  <a16:creationId xmlns:a16="http://schemas.microsoft.com/office/drawing/2014/main" id="{D26E30FE-DCFC-CF0C-CA69-1D9B6FF15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5481" y="2338035"/>
              <a:ext cx="2451735" cy="618310"/>
            </a:xfrm>
            <a:prstGeom prst="rect">
              <a:avLst/>
            </a:prstGeom>
          </p:spPr>
        </p:pic>
        <p:pic>
          <p:nvPicPr>
            <p:cNvPr id="8" name="그림 23">
              <a:extLst>
                <a:ext uri="{FF2B5EF4-FFF2-40B4-BE49-F238E27FC236}">
                  <a16:creationId xmlns:a16="http://schemas.microsoft.com/office/drawing/2014/main" id="{3823C792-9A81-954D-2686-0D53A937D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9800" y="2292873"/>
              <a:ext cx="2451735" cy="618310"/>
            </a:xfrm>
            <a:prstGeom prst="rect">
              <a:avLst/>
            </a:prstGeom>
          </p:spPr>
        </p:pic>
        <p:pic>
          <p:nvPicPr>
            <p:cNvPr id="9" name="그림 24">
              <a:extLst>
                <a:ext uri="{FF2B5EF4-FFF2-40B4-BE49-F238E27FC236}">
                  <a16:creationId xmlns:a16="http://schemas.microsoft.com/office/drawing/2014/main" id="{D3B2B697-23E7-3A5E-0B37-8D89AF2DE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9800" y="3887533"/>
              <a:ext cx="2451735" cy="618310"/>
            </a:xfrm>
            <a:prstGeom prst="rect">
              <a:avLst/>
            </a:prstGeom>
          </p:spPr>
        </p:pic>
        <p:pic>
          <p:nvPicPr>
            <p:cNvPr id="10" name="그림 25">
              <a:extLst>
                <a:ext uri="{FF2B5EF4-FFF2-40B4-BE49-F238E27FC236}">
                  <a16:creationId xmlns:a16="http://schemas.microsoft.com/office/drawing/2014/main" id="{AB1FECBC-C281-5B37-0BE7-47D0A73EC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25481" y="4671959"/>
              <a:ext cx="1785036" cy="623687"/>
            </a:xfrm>
            <a:prstGeom prst="rect">
              <a:avLst/>
            </a:prstGeom>
          </p:spPr>
        </p:pic>
        <p:pic>
          <p:nvPicPr>
            <p:cNvPr id="11" name="그림 26">
              <a:extLst>
                <a:ext uri="{FF2B5EF4-FFF2-40B4-BE49-F238E27FC236}">
                  <a16:creationId xmlns:a16="http://schemas.microsoft.com/office/drawing/2014/main" id="{F202C37D-3AA1-C776-3AFA-701D52916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09800" y="5460689"/>
              <a:ext cx="1677504" cy="602181"/>
            </a:xfrm>
            <a:prstGeom prst="rect">
              <a:avLst/>
            </a:prstGeom>
          </p:spPr>
        </p:pic>
        <p:pic>
          <p:nvPicPr>
            <p:cNvPr id="12" name="그림 27">
              <a:extLst>
                <a:ext uri="{FF2B5EF4-FFF2-40B4-BE49-F238E27FC236}">
                  <a16:creationId xmlns:a16="http://schemas.microsoft.com/office/drawing/2014/main" id="{4A1ED6F0-FC79-FB50-07A9-CCD19BDAC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25481" y="3980010"/>
              <a:ext cx="1801165" cy="494649"/>
            </a:xfrm>
            <a:prstGeom prst="rect">
              <a:avLst/>
            </a:prstGeom>
          </p:spPr>
        </p:pic>
        <p:pic>
          <p:nvPicPr>
            <p:cNvPr id="13" name="그림 28">
              <a:extLst>
                <a:ext uri="{FF2B5EF4-FFF2-40B4-BE49-F238E27FC236}">
                  <a16:creationId xmlns:a16="http://schemas.microsoft.com/office/drawing/2014/main" id="{7517614E-5CFC-0B59-D5E4-E7E7D4DC6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09800" y="3074073"/>
              <a:ext cx="1543087" cy="650570"/>
            </a:xfrm>
            <a:prstGeom prst="rect">
              <a:avLst/>
            </a:prstGeom>
          </p:spPr>
        </p:pic>
        <p:pic>
          <p:nvPicPr>
            <p:cNvPr id="14" name="그림 29">
              <a:extLst>
                <a:ext uri="{FF2B5EF4-FFF2-40B4-BE49-F238E27FC236}">
                  <a16:creationId xmlns:a16="http://schemas.microsoft.com/office/drawing/2014/main" id="{ADBDC272-443A-7A79-8867-E2C1C613A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09800" y="4668733"/>
              <a:ext cx="1586102" cy="629065"/>
            </a:xfrm>
            <a:prstGeom prst="rect">
              <a:avLst/>
            </a:prstGeom>
          </p:spPr>
        </p:pic>
        <p:pic>
          <p:nvPicPr>
            <p:cNvPr id="15" name="그림 30">
              <a:extLst>
                <a:ext uri="{FF2B5EF4-FFF2-40B4-BE49-F238E27FC236}">
                  <a16:creationId xmlns:a16="http://schemas.microsoft.com/office/drawing/2014/main" id="{8AA7C235-D874-E26B-E0E0-C964B4BB4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25481" y="5492948"/>
              <a:ext cx="2225918" cy="569922"/>
            </a:xfrm>
            <a:prstGeom prst="rect">
              <a:avLst/>
            </a:prstGeom>
          </p:spPr>
        </p:pic>
        <p:pic>
          <p:nvPicPr>
            <p:cNvPr id="16" name="그림 31">
              <a:extLst>
                <a:ext uri="{FF2B5EF4-FFF2-40B4-BE49-F238E27FC236}">
                  <a16:creationId xmlns:a16="http://schemas.microsoft.com/office/drawing/2014/main" id="{C358FCD0-344E-DA1B-9C6A-BFAA86E2B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5481" y="3153645"/>
              <a:ext cx="1666750" cy="629065"/>
            </a:xfrm>
            <a:prstGeom prst="rect">
              <a:avLst/>
            </a:prstGeom>
          </p:spPr>
        </p:pic>
        <p:pic>
          <p:nvPicPr>
            <p:cNvPr id="17" name="그림 32">
              <a:extLst>
                <a:ext uri="{FF2B5EF4-FFF2-40B4-BE49-F238E27FC236}">
                  <a16:creationId xmlns:a16="http://schemas.microsoft.com/office/drawing/2014/main" id="{D7053AF8-CC2D-66DC-7F79-7547CDFFF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09800" y="1522425"/>
              <a:ext cx="1607607" cy="607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72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6011-7F57-5510-9472-BBC96BED9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포트폴리오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4877D-0819-C15E-DC66-E6BE93961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빅콘테스트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https://kbig.kr/kbig/contents/keybiz/contest/status.jsp</a:t>
            </a:r>
            <a:r>
              <a:rPr lang="en-US" altLang="ko-KR" dirty="0"/>
              <a:t>)</a:t>
            </a:r>
          </a:p>
          <a:p>
            <a:endParaRPr lang="en-US" dirty="0"/>
          </a:p>
          <a:p>
            <a:r>
              <a:rPr lang="ko-KR" altLang="en-US" dirty="0"/>
              <a:t>공모전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ko-KR" altLang="en-US" dirty="0" err="1"/>
              <a:t>깃허브</a:t>
            </a:r>
            <a:r>
              <a:rPr lang="ko-KR" altLang="en-US" dirty="0"/>
              <a:t> 등에 잘 정리해두기</a:t>
            </a:r>
            <a:r>
              <a:rPr lang="en-US" altLang="ko-KR" dirty="0"/>
              <a:t>!</a:t>
            </a:r>
            <a:br>
              <a:rPr lang="en-KR" altLang="ko-KR" dirty="0"/>
            </a:br>
            <a:r>
              <a:rPr lang="en-US" altLang="ko-KR" dirty="0"/>
              <a:t>&gt;&gt;</a:t>
            </a:r>
            <a:r>
              <a:rPr lang="ko-KR" altLang="en-US" dirty="0"/>
              <a:t> 그게 바로 포트폴리오</a:t>
            </a:r>
            <a:r>
              <a:rPr lang="en-US" altLang="ko-KR" dirty="0"/>
              <a:t>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BE1C6-BB9E-66B0-6EB3-1F77379A8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33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97AFB4-71F1-1C11-9A4A-F949F515BD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24869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3B489-DEDD-8718-CE8A-A1FEB6C8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연세대 데사대학원 취업현황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9BF84-644F-4A4D-4F26-4080EA152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600" dirty="0"/>
              <a:t>21</a:t>
            </a:r>
            <a:r>
              <a:rPr lang="ko-KR" altLang="en-US" sz="1600" dirty="0"/>
              <a:t>년</a:t>
            </a:r>
            <a:endParaRPr lang="en-US" altLang="ko-KR" sz="1600" dirty="0"/>
          </a:p>
          <a:p>
            <a:pPr lvl="1"/>
            <a:r>
              <a:rPr lang="ko-KR" altLang="en-US" sz="1400" dirty="0" err="1"/>
              <a:t>금감원</a:t>
            </a:r>
            <a:r>
              <a:rPr lang="en-US" altLang="ko-KR" sz="1400" dirty="0"/>
              <a:t>x2, 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삼성바이오에피스</a:t>
            </a:r>
            <a:r>
              <a:rPr lang="en-US" altLang="ko-KR" sz="1400" dirty="0"/>
              <a:t>,  </a:t>
            </a:r>
            <a:r>
              <a:rPr lang="ko-KR" altLang="en-US" sz="1400" dirty="0"/>
              <a:t>네이버</a:t>
            </a:r>
            <a:r>
              <a:rPr lang="en-US" altLang="ko-KR" sz="1400" dirty="0"/>
              <a:t>,</a:t>
            </a:r>
            <a:r>
              <a:rPr lang="ko-KR" altLang="en-US" sz="1400" dirty="0"/>
              <a:t>  라인플러스</a:t>
            </a:r>
            <a:r>
              <a:rPr lang="en-US" altLang="ko-KR" sz="1400" dirty="0"/>
              <a:t>,</a:t>
            </a:r>
            <a:r>
              <a:rPr lang="ko-KR" altLang="en-US" sz="1400" dirty="0"/>
              <a:t>  얀센</a:t>
            </a:r>
            <a:r>
              <a:rPr lang="en-US" altLang="ko-KR" sz="1400" dirty="0"/>
              <a:t>,</a:t>
            </a:r>
            <a:r>
              <a:rPr lang="ko-KR" altLang="en-US" sz="1400" dirty="0"/>
              <a:t>  </a:t>
            </a:r>
            <a:r>
              <a:rPr lang="ko-KR" altLang="en-US" sz="1400" dirty="0" err="1"/>
              <a:t>신금투</a:t>
            </a:r>
            <a:r>
              <a:rPr lang="en-US" altLang="ko-KR" sz="1400" dirty="0"/>
              <a:t>,</a:t>
            </a:r>
            <a:r>
              <a:rPr lang="ko-KR" altLang="en-US" sz="1400" dirty="0"/>
              <a:t>  </a:t>
            </a:r>
            <a:r>
              <a:rPr lang="en-US" altLang="ko-KR" sz="1400" dirty="0"/>
              <a:t>ASP</a:t>
            </a:r>
            <a:r>
              <a:rPr lang="ko-KR" altLang="en-US" sz="1400" dirty="0" err="1"/>
              <a:t>랩스코리아</a:t>
            </a:r>
            <a:r>
              <a:rPr lang="en-US" altLang="ko-KR" sz="1400" dirty="0"/>
              <a:t>,</a:t>
            </a:r>
            <a:r>
              <a:rPr lang="ko-KR" altLang="en-US" sz="1400" dirty="0"/>
              <a:t>  삼성전자 </a:t>
            </a:r>
            <a:r>
              <a:rPr lang="en-US" altLang="ko-KR" sz="1400" dirty="0"/>
              <a:t>(</a:t>
            </a:r>
            <a:r>
              <a:rPr lang="ko-KR" altLang="en-US" sz="1400" dirty="0"/>
              <a:t>메모리사업부</a:t>
            </a:r>
            <a:r>
              <a:rPr lang="en-US" altLang="ko-KR" sz="1400" dirty="0"/>
              <a:t>),</a:t>
            </a:r>
            <a:r>
              <a:rPr lang="ko-KR" altLang="en-US" sz="1400" dirty="0"/>
              <a:t>  </a:t>
            </a:r>
            <a:r>
              <a:rPr lang="ko-KR" altLang="en-US" sz="1400" dirty="0" err="1"/>
              <a:t>크래프톤</a:t>
            </a:r>
            <a:endParaRPr lang="en-US" altLang="ko-KR" sz="1400" dirty="0"/>
          </a:p>
          <a:p>
            <a:pPr lvl="1"/>
            <a:r>
              <a:rPr lang="ko-KR" altLang="en-US" sz="1400" dirty="0"/>
              <a:t>박사유학 </a:t>
            </a:r>
            <a:r>
              <a:rPr lang="en-US" altLang="ko-KR" sz="1400" dirty="0"/>
              <a:t>(UCLA, Kansas, </a:t>
            </a:r>
          </a:p>
          <a:p>
            <a:r>
              <a:rPr lang="en-US" altLang="ko-KR" sz="1600" dirty="0"/>
              <a:t>22</a:t>
            </a:r>
            <a:r>
              <a:rPr lang="ko-KR" altLang="en-US" sz="1600" dirty="0"/>
              <a:t>년</a:t>
            </a:r>
            <a:endParaRPr lang="en-US" altLang="ko-KR" sz="1600" dirty="0"/>
          </a:p>
          <a:p>
            <a:pPr lvl="1"/>
            <a:r>
              <a:rPr lang="ko-KR" altLang="en-US" sz="1400" dirty="0" err="1"/>
              <a:t>한국아이큐비아</a:t>
            </a:r>
            <a:r>
              <a:rPr lang="en-US" altLang="ko-KR" sz="1400" dirty="0"/>
              <a:t>,</a:t>
            </a:r>
            <a:r>
              <a:rPr lang="ko-KR" altLang="en-US" sz="1400" dirty="0"/>
              <a:t>  서울대학교병원 </a:t>
            </a:r>
            <a:r>
              <a:rPr lang="en-US" altLang="ko-KR" sz="1400" dirty="0"/>
              <a:t>(</a:t>
            </a:r>
            <a:r>
              <a:rPr lang="ko-KR" altLang="en-US" sz="1400" dirty="0"/>
              <a:t>연구실</a:t>
            </a:r>
            <a:r>
              <a:rPr lang="en-US" altLang="ko-KR" sz="1400" dirty="0"/>
              <a:t>),</a:t>
            </a:r>
            <a:r>
              <a:rPr lang="ko-KR" altLang="en-US" sz="1400" dirty="0"/>
              <a:t>  </a:t>
            </a:r>
            <a:r>
              <a:rPr lang="en-US" altLang="ko-KR" sz="1400" dirty="0"/>
              <a:t>LG</a:t>
            </a:r>
            <a:r>
              <a:rPr lang="ko-KR" altLang="en-US" sz="1400" dirty="0"/>
              <a:t> </a:t>
            </a:r>
            <a:r>
              <a:rPr lang="en-US" altLang="ko-KR" sz="1400" dirty="0"/>
              <a:t>U+, </a:t>
            </a:r>
            <a:r>
              <a:rPr lang="ko-KR" altLang="en-US" sz="1400" dirty="0"/>
              <a:t> 삼성전자</a:t>
            </a:r>
            <a:r>
              <a:rPr lang="en-US" altLang="ko-KR" sz="1400" dirty="0"/>
              <a:t>x2,</a:t>
            </a:r>
            <a:r>
              <a:rPr lang="ko-KR" altLang="en-US" sz="1400" dirty="0"/>
              <a:t>  박사유학 </a:t>
            </a:r>
            <a:r>
              <a:rPr lang="en-US" altLang="ko-KR" sz="1400" dirty="0"/>
              <a:t>(Minnesota, Dallas,</a:t>
            </a:r>
            <a:r>
              <a:rPr lang="ko-KR" altLang="en-US" sz="1400" dirty="0"/>
              <a:t> </a:t>
            </a:r>
            <a:r>
              <a:rPr lang="en-US" altLang="ko-KR" sz="1400" dirty="0"/>
              <a:t>UCST, Illinois),</a:t>
            </a:r>
            <a:r>
              <a:rPr lang="ko-KR" altLang="en-US" sz="1400" dirty="0"/>
              <a:t>  </a:t>
            </a:r>
            <a:r>
              <a:rPr lang="en-US" altLang="ko-KR" sz="1400" dirty="0"/>
              <a:t>LG CNS,  </a:t>
            </a:r>
            <a:r>
              <a:rPr lang="ko-KR" altLang="en-US" sz="1400" dirty="0" err="1"/>
              <a:t>동우화인켐</a:t>
            </a:r>
            <a:r>
              <a:rPr lang="en-US" altLang="ko-KR" sz="1400" dirty="0"/>
              <a:t>,</a:t>
            </a:r>
            <a:r>
              <a:rPr lang="ko-KR" altLang="en-US" sz="1400" dirty="0"/>
              <a:t>  </a:t>
            </a:r>
            <a:r>
              <a:rPr lang="en-US" altLang="ko-KR" sz="1400" dirty="0"/>
              <a:t>KCB,</a:t>
            </a:r>
            <a:r>
              <a:rPr lang="ko-KR" altLang="en-US" sz="1400" dirty="0"/>
              <a:t>  </a:t>
            </a:r>
            <a:r>
              <a:rPr lang="ko-KR" altLang="en-US" sz="1400" dirty="0" err="1"/>
              <a:t>리디</a:t>
            </a:r>
            <a:r>
              <a:rPr lang="en-US" altLang="ko-KR" sz="1400" dirty="0"/>
              <a:t>,</a:t>
            </a:r>
            <a:r>
              <a:rPr lang="ko-KR" altLang="en-US" sz="1400" dirty="0"/>
              <a:t>  한국행정연구원</a:t>
            </a:r>
            <a:r>
              <a:rPr lang="en-US" altLang="ko-KR" sz="1400" dirty="0"/>
              <a:t>,</a:t>
            </a:r>
            <a:r>
              <a:rPr lang="ko-KR" altLang="en-US" sz="1400" dirty="0"/>
              <a:t>  </a:t>
            </a:r>
            <a:r>
              <a:rPr lang="ko-KR" altLang="en-US" sz="1400" dirty="0" err="1"/>
              <a:t>더블유게임즈</a:t>
            </a:r>
            <a:r>
              <a:rPr lang="en-US" altLang="ko-KR" sz="1400" dirty="0"/>
              <a:t>,</a:t>
            </a:r>
            <a:r>
              <a:rPr lang="ko-KR" altLang="en-US" sz="1400" dirty="0"/>
              <a:t>  삼성전자 </a:t>
            </a:r>
            <a:r>
              <a:rPr lang="en-US" altLang="ko-KR" sz="1400" dirty="0"/>
              <a:t>(</a:t>
            </a:r>
            <a:r>
              <a:rPr lang="ko-KR" altLang="en-US" sz="1400" dirty="0"/>
              <a:t>소프트웨어 연구소</a:t>
            </a:r>
            <a:r>
              <a:rPr lang="en-US" altLang="ko-KR" sz="1400" dirty="0"/>
              <a:t>),</a:t>
            </a:r>
            <a:r>
              <a:rPr lang="ko-KR" altLang="en-US" sz="1400" dirty="0"/>
              <a:t>  삼성화재</a:t>
            </a:r>
            <a:r>
              <a:rPr lang="en-US" altLang="ko-KR" sz="1400" dirty="0"/>
              <a:t>,</a:t>
            </a:r>
            <a:r>
              <a:rPr lang="ko-KR" altLang="en-US" sz="1400" dirty="0"/>
              <a:t>  </a:t>
            </a:r>
            <a:r>
              <a:rPr lang="ko-KR" altLang="en-US" sz="1400" dirty="0" err="1"/>
              <a:t>네오플</a:t>
            </a:r>
            <a:r>
              <a:rPr lang="en-US" altLang="ko-KR" sz="1400" dirty="0"/>
              <a:t>,</a:t>
            </a:r>
            <a:r>
              <a:rPr lang="ko-KR" altLang="en-US" sz="1400" dirty="0"/>
              <a:t>  카카오</a:t>
            </a:r>
            <a:r>
              <a:rPr lang="en-US" altLang="ko-KR" sz="1400" dirty="0"/>
              <a:t>,</a:t>
            </a:r>
            <a:r>
              <a:rPr lang="ko-KR" altLang="en-US" sz="1400" dirty="0"/>
              <a:t>  </a:t>
            </a:r>
            <a:r>
              <a:rPr lang="en-US" altLang="ko-KR" sz="1400" dirty="0"/>
              <a:t>CJ E&amp;M,  </a:t>
            </a:r>
            <a:r>
              <a:rPr lang="ko-KR" altLang="en-US" sz="1400" dirty="0" err="1"/>
              <a:t>한투증</a:t>
            </a:r>
            <a:r>
              <a:rPr lang="en-US" altLang="ko-KR" sz="1400" dirty="0"/>
              <a:t>,</a:t>
            </a:r>
            <a:r>
              <a:rPr lang="ko-KR" altLang="en-US" sz="1400" dirty="0"/>
              <a:t>  삼성화재</a:t>
            </a:r>
            <a:r>
              <a:rPr lang="en-US" altLang="ko-KR" sz="1400" dirty="0"/>
              <a:t>,</a:t>
            </a:r>
            <a:r>
              <a:rPr lang="ko-KR" altLang="en-US" sz="1400" dirty="0"/>
              <a:t>  삼성전자 </a:t>
            </a:r>
            <a:r>
              <a:rPr lang="en-US" altLang="ko-KR" sz="1400" dirty="0"/>
              <a:t>(</a:t>
            </a:r>
            <a:r>
              <a:rPr lang="ko-KR" altLang="en-US" sz="1400" dirty="0"/>
              <a:t>메모리 사업부</a:t>
            </a:r>
            <a:r>
              <a:rPr lang="en-US" altLang="ko-KR" sz="1400" dirty="0"/>
              <a:t>),</a:t>
            </a:r>
            <a:r>
              <a:rPr lang="ko-KR" altLang="en-US" sz="1400" dirty="0"/>
              <a:t>  한국은행</a:t>
            </a:r>
            <a:r>
              <a:rPr lang="en-US" altLang="ko-KR" sz="1400" dirty="0"/>
              <a:t>,</a:t>
            </a:r>
            <a:r>
              <a:rPr lang="ko-KR" altLang="en-US" sz="1400" dirty="0"/>
              <a:t>  삼성</a:t>
            </a:r>
            <a:r>
              <a:rPr lang="en-US" altLang="ko-KR" sz="1400" dirty="0"/>
              <a:t>SDS x 2</a:t>
            </a:r>
          </a:p>
          <a:p>
            <a:r>
              <a:rPr lang="en-US" altLang="ko-KR" sz="1600" dirty="0"/>
              <a:t>23</a:t>
            </a:r>
            <a:r>
              <a:rPr lang="ko-KR" altLang="en-US" sz="1600" dirty="0"/>
              <a:t>년</a:t>
            </a:r>
            <a:endParaRPr lang="en-US" altLang="ko-KR" sz="1600" dirty="0"/>
          </a:p>
          <a:p>
            <a:pPr lvl="1"/>
            <a:r>
              <a:rPr lang="ko-KR" altLang="en-US" sz="1400" dirty="0"/>
              <a:t>한국은행</a:t>
            </a:r>
            <a:r>
              <a:rPr lang="en-US" altLang="ko-KR" sz="1400" dirty="0"/>
              <a:t>,</a:t>
            </a:r>
            <a:r>
              <a:rPr lang="ko-KR" altLang="en-US" sz="1400" dirty="0"/>
              <a:t>  삼성</a:t>
            </a:r>
            <a:r>
              <a:rPr lang="en-US" altLang="ko-KR" sz="1400" dirty="0"/>
              <a:t>SDS x2,  </a:t>
            </a:r>
            <a:r>
              <a:rPr lang="ko-KR" altLang="en-US" sz="1400" dirty="0"/>
              <a:t>박사유학 </a:t>
            </a:r>
            <a:r>
              <a:rPr lang="en-US" altLang="ko-KR" sz="1400" dirty="0"/>
              <a:t>(</a:t>
            </a:r>
            <a:r>
              <a:rPr lang="ko-KR" altLang="en-US" sz="1400" dirty="0"/>
              <a:t>연세대</a:t>
            </a:r>
            <a:r>
              <a:rPr lang="en-US" altLang="ko-KR" sz="1400" dirty="0"/>
              <a:t> x2,</a:t>
            </a:r>
            <a:r>
              <a:rPr lang="ko-KR" altLang="en-US" sz="1400" dirty="0"/>
              <a:t> </a:t>
            </a:r>
            <a:r>
              <a:rPr lang="en-US" altLang="ko-KR" sz="1400" dirty="0"/>
              <a:t>Duke x2, Washington, Texas A&amp;M, CMU, USC),</a:t>
            </a:r>
            <a:r>
              <a:rPr lang="ko-KR" altLang="en-US" sz="1400" dirty="0"/>
              <a:t> </a:t>
            </a:r>
            <a:r>
              <a:rPr lang="en-US" altLang="ko-KR" sz="1400" dirty="0"/>
              <a:t> KCB x2,  LG CNS,  </a:t>
            </a:r>
            <a:r>
              <a:rPr lang="ko-KR" altLang="en-US" sz="1400" dirty="0"/>
              <a:t>삼성전자</a:t>
            </a:r>
            <a:r>
              <a:rPr lang="en-US" altLang="ko-KR" sz="1400" dirty="0"/>
              <a:t>,</a:t>
            </a:r>
            <a:r>
              <a:rPr lang="ko-KR" altLang="en-US" sz="1400" dirty="0"/>
              <a:t>  </a:t>
            </a:r>
            <a:r>
              <a:rPr lang="en-US" altLang="ko-KR" sz="1400" dirty="0"/>
              <a:t>EY-Parthenon T-Plus,  </a:t>
            </a:r>
            <a:r>
              <a:rPr lang="ko-KR" altLang="en-US" sz="1400" dirty="0" err="1"/>
              <a:t>나이스평가정보</a:t>
            </a:r>
            <a:r>
              <a:rPr lang="en-US" altLang="ko-KR" sz="1400" dirty="0"/>
              <a:t>,</a:t>
            </a:r>
            <a:r>
              <a:rPr lang="ko-KR" altLang="en-US" sz="1400" dirty="0"/>
              <a:t>  유한양행</a:t>
            </a:r>
            <a:r>
              <a:rPr lang="en-US" altLang="ko-KR" sz="1400" dirty="0"/>
              <a:t>,</a:t>
            </a:r>
            <a:r>
              <a:rPr lang="ko-KR" altLang="en-US" sz="1400" dirty="0"/>
              <a:t>  </a:t>
            </a:r>
            <a:r>
              <a:rPr lang="en-US" altLang="ko-KR" sz="1400" dirty="0"/>
              <a:t>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15749-0090-BBC7-CF38-DFF16E2C7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34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D2BB74-FDBC-CEF1-4E34-1F16B6CDB5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sz="1050" dirty="0">
                <a:hlinkClick r:id="rId2"/>
              </a:rPr>
              <a:t>http://bk21-bigdata.yonsei.ac.kr/bbs/board.php?bo_table=alumni&amp;page=3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381739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32190-62BC-C344-364B-99E1AA5A3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취업 위한 준비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8BD3B-4725-CFE3-C70A-AAFFF4818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공공기관 </a:t>
            </a:r>
            <a:r>
              <a:rPr lang="en-US" altLang="ko-KR" dirty="0"/>
              <a:t>/</a:t>
            </a:r>
            <a:r>
              <a:rPr lang="ko-KR" altLang="en-US" dirty="0"/>
              <a:t> 공기업 </a:t>
            </a:r>
            <a:r>
              <a:rPr lang="en-US" altLang="ko-KR" dirty="0"/>
              <a:t>/</a:t>
            </a:r>
            <a:r>
              <a:rPr lang="ko-KR" altLang="en-US" dirty="0"/>
              <a:t> 금융권</a:t>
            </a:r>
            <a:r>
              <a:rPr lang="en-US" altLang="ko-KR" dirty="0"/>
              <a:t>:</a:t>
            </a:r>
            <a:r>
              <a:rPr lang="ko-KR" altLang="en-US" dirty="0"/>
              <a:t>  자격증 우대사항 있을지도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SQLD, ADSP, ADP, </a:t>
            </a:r>
            <a:r>
              <a:rPr lang="ko-KR" altLang="en-US" dirty="0" err="1"/>
              <a:t>빅데분</a:t>
            </a:r>
            <a:r>
              <a:rPr lang="ko-KR" altLang="en-US" dirty="0"/>
              <a:t> 등등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데싸</a:t>
            </a:r>
            <a:r>
              <a:rPr lang="ko-KR" altLang="en-US" dirty="0"/>
              <a:t> 사기업</a:t>
            </a:r>
            <a:r>
              <a:rPr lang="en-US" altLang="ko-KR" dirty="0"/>
              <a:t>:</a:t>
            </a:r>
            <a:r>
              <a:rPr lang="ko-KR" altLang="en-US" dirty="0"/>
              <a:t>  자격증보다는 프로젝트 단위 실무경험</a:t>
            </a:r>
            <a:endParaRPr lang="en-US" altLang="ko-KR" dirty="0"/>
          </a:p>
          <a:p>
            <a:pPr lvl="1"/>
            <a:r>
              <a:rPr lang="ko-KR" altLang="en-US" dirty="0"/>
              <a:t>분석 경진대회</a:t>
            </a:r>
            <a:r>
              <a:rPr lang="en-US" altLang="ko-KR" dirty="0"/>
              <a:t>,</a:t>
            </a:r>
            <a:r>
              <a:rPr lang="ko-KR" altLang="en-US" dirty="0"/>
              <a:t> 공모전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해커톤</a:t>
            </a:r>
            <a:r>
              <a:rPr lang="ko-KR" altLang="en-US" dirty="0"/>
              <a:t> 등 </a:t>
            </a:r>
            <a:r>
              <a:rPr lang="ko-KR" altLang="en-US" dirty="0" err="1"/>
              <a:t>팀단위</a:t>
            </a:r>
            <a:r>
              <a:rPr lang="ko-KR" altLang="en-US" dirty="0"/>
              <a:t> 프로젝트 경험</a:t>
            </a:r>
            <a:endParaRPr lang="en-US" altLang="ko-KR" dirty="0"/>
          </a:p>
          <a:p>
            <a:pPr lvl="1"/>
            <a:endParaRPr lang="en-KR" dirty="0"/>
          </a:p>
          <a:p>
            <a:r>
              <a:rPr lang="ko-KR" altLang="en-US" dirty="0"/>
              <a:t>한국은행 통계학 기출문제</a:t>
            </a:r>
            <a:endParaRPr lang="en-US" altLang="ko-KR" dirty="0"/>
          </a:p>
          <a:p>
            <a:pPr lvl="1"/>
            <a:r>
              <a:rPr lang="en-US" dirty="0"/>
              <a:t>http://</a:t>
            </a:r>
            <a:r>
              <a:rPr lang="en-US" dirty="0" err="1"/>
              <a:t>apply.bok.or.kr</a:t>
            </a:r>
            <a:r>
              <a:rPr lang="en-US" dirty="0"/>
              <a:t>/board/</a:t>
            </a:r>
            <a:r>
              <a:rPr lang="en-US" dirty="0" err="1"/>
              <a:t>recruitLibraryList.do</a:t>
            </a:r>
            <a:endParaRPr lang="en-KR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F7E2E-77D0-DF12-D24E-BD87020C8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35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71875A-77DF-8B90-AE64-4E2B694B92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171287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76F6D-0EEF-2281-B240-306AB9A9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 related jobs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C2CEA-0AC8-662B-60FB-3E20A9561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36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5B0E5E-E8BC-12CD-16A2-4147FE5D619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=jBLfZV4NC2U</a:t>
            </a:r>
            <a:endParaRPr lang="en-KR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8A0009-850A-C9F3-00AF-4A798F153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67425"/>
            <a:ext cx="8305800" cy="4724400"/>
          </a:xfrm>
        </p:spPr>
        <p:txBody>
          <a:bodyPr/>
          <a:lstStyle/>
          <a:p>
            <a:r>
              <a:rPr lang="en-US" sz="1800" dirty="0"/>
              <a:t>Data Analyst  /  Business Intelligence</a:t>
            </a:r>
          </a:p>
          <a:p>
            <a:endParaRPr lang="en-US" sz="1800" dirty="0"/>
          </a:p>
          <a:p>
            <a:r>
              <a:rPr lang="en-US" sz="1800" dirty="0"/>
              <a:t>Data Scientist:  Modelling</a:t>
            </a:r>
            <a:r>
              <a:rPr lang="ko-KR" altLang="en-US" sz="1800" dirty="0"/>
              <a:t> 좀더 많이 함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Data Engineer</a:t>
            </a:r>
            <a:r>
              <a:rPr lang="en-US" altLang="ko-KR" sz="1800" dirty="0"/>
              <a:t>:</a:t>
            </a:r>
            <a:r>
              <a:rPr lang="ko-KR" altLang="en-US" sz="1800" dirty="0"/>
              <a:t>  </a:t>
            </a:r>
            <a:r>
              <a:rPr lang="en-US" altLang="ko-KR" sz="1800" dirty="0"/>
              <a:t>DS</a:t>
            </a:r>
            <a:r>
              <a:rPr lang="ko-KR" altLang="en-US" sz="1800" dirty="0"/>
              <a:t>보다 수요가 더 높음</a:t>
            </a:r>
            <a:r>
              <a:rPr lang="en-US" altLang="ko-KR" sz="1800" dirty="0"/>
              <a:t>.</a:t>
            </a:r>
            <a:r>
              <a:rPr lang="ko-KR" altLang="en-US" sz="1800" dirty="0"/>
              <a:t> 데이터 특화 소프트웨어 엔지니어</a:t>
            </a:r>
            <a:br>
              <a:rPr lang="en-US" altLang="ko-KR" sz="1800" dirty="0"/>
            </a:br>
            <a:r>
              <a:rPr lang="en-US" altLang="ko-KR" sz="1800" dirty="0"/>
              <a:t>&gt;&gt;</a:t>
            </a:r>
            <a:r>
              <a:rPr lang="ko-KR" altLang="en-US" sz="1800" dirty="0"/>
              <a:t> 앞으로 </a:t>
            </a:r>
            <a:r>
              <a:rPr lang="ko-KR" altLang="en-US" sz="1800" dirty="0" err="1"/>
              <a:t>처리해야할</a:t>
            </a:r>
            <a:r>
              <a:rPr lang="ko-KR" altLang="en-US" sz="1800" dirty="0"/>
              <a:t> 데이터양이 늘어나기 때문에 앞으로 더 각광받을 가능성 높음</a:t>
            </a:r>
            <a:r>
              <a:rPr lang="en-US" altLang="ko-KR" sz="1800" dirty="0"/>
              <a:t>.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AI / Machine Learning Engineer</a:t>
            </a:r>
            <a:r>
              <a:rPr lang="en-US" altLang="ko-KR" sz="1800" dirty="0"/>
              <a:t>:</a:t>
            </a:r>
            <a:r>
              <a:rPr lang="ko-KR" altLang="en-US" sz="1800" dirty="0"/>
              <a:t>  </a:t>
            </a:r>
            <a:r>
              <a:rPr lang="en-US" altLang="ko-KR" sz="1800" dirty="0"/>
              <a:t>DS + DE</a:t>
            </a:r>
            <a:r>
              <a:rPr lang="ko-KR" altLang="en-US" sz="1800" dirty="0"/>
              <a:t> 짬뽕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MLOps</a:t>
            </a:r>
            <a:r>
              <a:rPr lang="en-US" sz="1800" dirty="0"/>
              <a:t> (Machine Learning Operations) Engineer</a:t>
            </a:r>
            <a:r>
              <a:rPr lang="en-US" altLang="ko-KR" sz="1800" dirty="0"/>
              <a:t>:</a:t>
            </a:r>
            <a:br>
              <a:rPr lang="en-US" altLang="ko-KR" sz="1800" dirty="0"/>
            </a:br>
            <a:r>
              <a:rPr lang="en-US" altLang="ko-KR" sz="1800" dirty="0"/>
              <a:t>LLM, ChatGPT</a:t>
            </a:r>
            <a:r>
              <a:rPr lang="ko-KR" altLang="en-US" sz="1800" dirty="0"/>
              <a:t> 등의 </a:t>
            </a:r>
            <a:r>
              <a:rPr lang="en-US" altLang="ko-KR" sz="1800" dirty="0"/>
              <a:t>“Foundational model</a:t>
            </a:r>
            <a:r>
              <a:rPr lang="ko-KR" altLang="en-US" sz="1800" dirty="0"/>
              <a:t>을 가지고 와서 우리 기업의 데이터에 </a:t>
            </a:r>
            <a:r>
              <a:rPr lang="en-US" altLang="ko-KR" sz="1800" dirty="0"/>
              <a:t>Fine Tuning</a:t>
            </a:r>
            <a:r>
              <a:rPr lang="ko-KR" altLang="en-US" sz="1800" dirty="0"/>
              <a:t>해서 서비스 실시</a:t>
            </a:r>
            <a:r>
              <a:rPr lang="en-US" altLang="ko-KR" sz="1800" dirty="0"/>
              <a:t>”</a:t>
            </a:r>
            <a:r>
              <a:rPr lang="ko-KR" altLang="en-US" sz="1800" dirty="0"/>
              <a:t>하는 파이프라인을 구축하고 싶다</a:t>
            </a:r>
            <a:r>
              <a:rPr lang="en-US" altLang="ko-KR" sz="1800" dirty="0"/>
              <a:t>.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AI Research Scientist</a:t>
            </a:r>
            <a:endParaRPr lang="en-KR" sz="1800" dirty="0"/>
          </a:p>
        </p:txBody>
      </p:sp>
    </p:spTree>
    <p:extLst>
      <p:ext uri="{BB962C8B-B14F-4D97-AF65-F5344CB8AC3E}">
        <p14:creationId xmlns:p14="http://schemas.microsoft.com/office/powerpoint/2010/main" val="2300715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F53BA-95B6-BB61-7F5B-852A41018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Skills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become AI experts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B5172-F928-21AD-4511-849482E73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sz="1800" dirty="0"/>
              <a:t>Mathematics / Statistics / Probability</a:t>
            </a:r>
          </a:p>
          <a:p>
            <a:r>
              <a:rPr lang="en-KR" sz="1800" dirty="0"/>
              <a:t>Linear Algebra / Optimization</a:t>
            </a:r>
          </a:p>
          <a:p>
            <a:endParaRPr lang="en-KR" sz="1800" dirty="0"/>
          </a:p>
          <a:p>
            <a:r>
              <a:rPr lang="en-KR" sz="1800" dirty="0"/>
              <a:t>Python</a:t>
            </a:r>
          </a:p>
          <a:p>
            <a:r>
              <a:rPr lang="en-KR" sz="1800" dirty="0"/>
              <a:t>Algorithm:  GPT</a:t>
            </a:r>
            <a:r>
              <a:rPr lang="ko-KR" altLang="en-US" sz="1800" dirty="0"/>
              <a:t>가 잘 하기때문에 이론적인 부분들만</a:t>
            </a:r>
            <a:endParaRPr lang="en-KR" sz="1800" dirty="0"/>
          </a:p>
          <a:p>
            <a:r>
              <a:rPr lang="en-KR" sz="1800" dirty="0"/>
              <a:t>Data Engineering</a:t>
            </a:r>
            <a:r>
              <a:rPr lang="ko-KR" altLang="en-US" sz="1800" dirty="0"/>
              <a:t> </a:t>
            </a:r>
            <a:r>
              <a:rPr lang="en-US" altLang="ko-KR" sz="1800" dirty="0"/>
              <a:t>tools (Spark, Hadoop, </a:t>
            </a:r>
            <a:r>
              <a:rPr lang="en-US" altLang="ko-KR" sz="1800" dirty="0" err="1"/>
              <a:t>etc</a:t>
            </a:r>
            <a:r>
              <a:rPr lang="en-US" altLang="ko-KR" sz="1800" dirty="0"/>
              <a:t>)</a:t>
            </a:r>
          </a:p>
          <a:p>
            <a:r>
              <a:rPr lang="en-US" sz="1800" dirty="0"/>
              <a:t>DevOps:  </a:t>
            </a:r>
            <a:r>
              <a:rPr lang="ko-KR" altLang="en-US" sz="1800" dirty="0"/>
              <a:t>서비스 자동화</a:t>
            </a:r>
            <a:endParaRPr lang="en-US" sz="1800" dirty="0"/>
          </a:p>
          <a:p>
            <a:endParaRPr lang="en-KR" sz="1800" dirty="0"/>
          </a:p>
          <a:p>
            <a:r>
              <a:rPr lang="en-KR" sz="1800" dirty="0"/>
              <a:t>Compu</a:t>
            </a:r>
            <a:r>
              <a:rPr lang="en-US" sz="1800" dirty="0" err="1"/>
              <a:t>ter</a:t>
            </a:r>
            <a:r>
              <a:rPr lang="en-US" sz="1800" dirty="0"/>
              <a:t> Vision / Signal Processing</a:t>
            </a:r>
          </a:p>
          <a:p>
            <a:endParaRPr lang="en-US" sz="1800" dirty="0"/>
          </a:p>
          <a:p>
            <a:r>
              <a:rPr lang="en-US" sz="1800" dirty="0"/>
              <a:t>Adapted AI tools (like GPTs)</a:t>
            </a:r>
          </a:p>
          <a:p>
            <a:endParaRPr lang="en-US" sz="1800" dirty="0"/>
          </a:p>
          <a:p>
            <a:r>
              <a:rPr lang="en-US" sz="1800" dirty="0"/>
              <a:t>Master’s degree</a:t>
            </a:r>
            <a:endParaRPr lang="en-KR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B0D64-A69F-A127-E352-FC2BDD8F9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37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6740B6-290F-016C-7F1C-D8231CD683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42476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BBFB5-A4B5-5B03-6D11-438BB93A8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  <a:r>
              <a:rPr lang="ko-KR" altLang="en-US" dirty="0"/>
              <a:t>의 취업난</a:t>
            </a:r>
            <a:r>
              <a:rPr lang="en-US" altLang="ko-KR" dirty="0"/>
              <a:t> in US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155F8-931E-3F4F-26EF-55C0FE654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데이터분석 </a:t>
            </a:r>
            <a:r>
              <a:rPr lang="ko-KR" altLang="en-US" dirty="0" err="1"/>
              <a:t>자동화툴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Snowflake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Databricks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r>
              <a:rPr lang="en-US" dirty="0" err="1"/>
              <a:t>GhatGPT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Data Analysis</a:t>
            </a:r>
            <a:endParaRPr lang="en-KR" dirty="0"/>
          </a:p>
          <a:p>
            <a:pPr lvl="1">
              <a:lnSpc>
                <a:spcPct val="100000"/>
              </a:lnSpc>
            </a:pPr>
            <a:r>
              <a:rPr lang="en-US" dirty="0"/>
              <a:t>Visualization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r>
              <a:rPr lang="en-US" dirty="0"/>
              <a:t>&gt;&gt; </a:t>
            </a:r>
            <a:r>
              <a:rPr lang="ko-KR" altLang="en-US" dirty="0"/>
              <a:t>데이터 엔지니어 또는 컴퓨터 사이언스 전공자들도 </a:t>
            </a:r>
            <a:br>
              <a:rPr lang="en-US" altLang="ko-KR" dirty="0"/>
            </a:br>
            <a:r>
              <a:rPr lang="en-US" altLang="ko-KR" dirty="0"/>
              <a:t>Data Science</a:t>
            </a:r>
            <a:r>
              <a:rPr lang="ko-KR" altLang="en-US" dirty="0" err="1"/>
              <a:t>를</a:t>
            </a:r>
            <a:r>
              <a:rPr lang="ko-KR" altLang="en-US" dirty="0"/>
              <a:t> 쉽게 할 수 있게 됨 </a:t>
            </a:r>
            <a:r>
              <a:rPr lang="en-US" altLang="ko-KR" dirty="0"/>
              <a:t>(</a:t>
            </a:r>
            <a:r>
              <a:rPr lang="ko-KR" altLang="en-US" dirty="0"/>
              <a:t>오히려 더 효율적인 코드로</a:t>
            </a:r>
            <a:r>
              <a:rPr lang="en-US" altLang="ko-KR" dirty="0"/>
              <a:t>).</a:t>
            </a:r>
          </a:p>
          <a:p>
            <a:endParaRPr lang="en-US" dirty="0"/>
          </a:p>
          <a:p>
            <a:r>
              <a:rPr lang="ko-KR" altLang="en-US" dirty="0"/>
              <a:t>그러나</a:t>
            </a:r>
            <a:r>
              <a:rPr lang="en-US" altLang="ko-KR" dirty="0"/>
              <a:t> </a:t>
            </a:r>
            <a:r>
              <a:rPr lang="ko-KR" altLang="en-US" dirty="0"/>
              <a:t>논리적 해석없이 단순히 예측 모델링하고 결과해석도 잘 못하는 </a:t>
            </a:r>
            <a:r>
              <a:rPr lang="en-US" altLang="ko-KR" dirty="0"/>
              <a:t>(e.g., Correlation vs Causation)</a:t>
            </a:r>
            <a:r>
              <a:rPr lang="ko-KR" altLang="en-US" dirty="0"/>
              <a:t> 경우가 있음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&gt;&gt;</a:t>
            </a:r>
            <a:r>
              <a:rPr lang="ko-KR" altLang="en-US" dirty="0"/>
              <a:t> 이론적 백그라운드 </a:t>
            </a:r>
            <a:r>
              <a:rPr lang="en-US" altLang="ko-KR" dirty="0"/>
              <a:t>(</a:t>
            </a:r>
            <a:r>
              <a:rPr lang="ko-KR" altLang="en-US" dirty="0"/>
              <a:t>통계학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AE152-AEDF-DFC9-6741-565575FE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38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81BED5-9469-0B28-855C-5289BE1D8DE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33554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9FA5-61FC-B854-8333-30A77606E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통계 대학원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1F113-38DB-8C34-3C66-79DEDF3D4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서울대</a:t>
            </a:r>
            <a:endParaRPr lang="en-US" altLang="ko-KR" dirty="0"/>
          </a:p>
          <a:p>
            <a:r>
              <a:rPr lang="ko-KR" altLang="en-US" dirty="0"/>
              <a:t>고려대 </a:t>
            </a:r>
            <a:r>
              <a:rPr lang="en-US" altLang="ko-KR" dirty="0"/>
              <a:t>/</a:t>
            </a:r>
            <a:r>
              <a:rPr lang="ko-KR" altLang="en-US" dirty="0"/>
              <a:t> 연세대 </a:t>
            </a:r>
            <a:r>
              <a:rPr lang="en-US" altLang="ko-KR" dirty="0"/>
              <a:t>(</a:t>
            </a:r>
            <a:r>
              <a:rPr lang="ko-KR" altLang="en-US" dirty="0" err="1"/>
              <a:t>데이터사이언스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성균관대</a:t>
            </a:r>
            <a:endParaRPr lang="en-US" altLang="ko-KR" dirty="0"/>
          </a:p>
          <a:p>
            <a:r>
              <a:rPr lang="ko-KR" altLang="en-US" dirty="0"/>
              <a:t>카이스트 </a:t>
            </a:r>
            <a:r>
              <a:rPr lang="en-US" altLang="ko-KR" dirty="0"/>
              <a:t>(</a:t>
            </a:r>
            <a:r>
              <a:rPr lang="ko-KR" altLang="en-US" dirty="0"/>
              <a:t>수리과학과</a:t>
            </a:r>
            <a:r>
              <a:rPr lang="en-US" altLang="ko-KR" dirty="0"/>
              <a:t>,</a:t>
            </a:r>
            <a:r>
              <a:rPr lang="ko-KR" altLang="en-US" dirty="0"/>
              <a:t> 산업공학과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포항공대 </a:t>
            </a:r>
            <a:r>
              <a:rPr lang="en-US" altLang="ko-KR" dirty="0"/>
              <a:t>(</a:t>
            </a:r>
            <a:r>
              <a:rPr lang="ko-KR" altLang="en-US" dirty="0"/>
              <a:t>산업경영공학과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인하대 </a:t>
            </a:r>
            <a:r>
              <a:rPr lang="en-US" altLang="ko-KR" dirty="0"/>
              <a:t>/</a:t>
            </a:r>
            <a:r>
              <a:rPr lang="ko-KR" altLang="en-US" dirty="0"/>
              <a:t> 서울시립대</a:t>
            </a:r>
            <a:endParaRPr lang="en-US" altLang="ko-KR" dirty="0"/>
          </a:p>
          <a:p>
            <a:r>
              <a:rPr lang="ko-KR" altLang="en-US" dirty="0"/>
              <a:t>이화여대 </a:t>
            </a:r>
            <a:r>
              <a:rPr lang="en-US" altLang="ko-KR" dirty="0"/>
              <a:t>/</a:t>
            </a:r>
            <a:r>
              <a:rPr lang="ko-KR" altLang="en-US" dirty="0"/>
              <a:t> 숙명여대 </a:t>
            </a:r>
            <a:r>
              <a:rPr lang="en-US" altLang="ko-KR" dirty="0"/>
              <a:t>/</a:t>
            </a:r>
            <a:r>
              <a:rPr lang="ko-KR" altLang="en-US" dirty="0"/>
              <a:t> 성신여대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중앙대 </a:t>
            </a:r>
            <a:r>
              <a:rPr lang="en-US" altLang="ko-KR" dirty="0"/>
              <a:t>/</a:t>
            </a:r>
            <a:r>
              <a:rPr lang="ko-KR" altLang="en-US" dirty="0"/>
              <a:t> 건국대 </a:t>
            </a:r>
            <a:r>
              <a:rPr lang="en-US" altLang="ko-KR" dirty="0"/>
              <a:t>/</a:t>
            </a:r>
            <a:r>
              <a:rPr lang="ko-KR" altLang="en-US" dirty="0"/>
              <a:t> 한국외대 </a:t>
            </a:r>
            <a:r>
              <a:rPr lang="en-US" altLang="ko-KR" dirty="0"/>
              <a:t>/</a:t>
            </a:r>
            <a:r>
              <a:rPr lang="ko-KR" altLang="en-US" dirty="0"/>
              <a:t> 한양대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부산대 </a:t>
            </a:r>
            <a:r>
              <a:rPr lang="en-US" altLang="ko-KR" dirty="0"/>
              <a:t>/</a:t>
            </a:r>
            <a:r>
              <a:rPr lang="ko-KR" altLang="en-US" dirty="0"/>
              <a:t> 경북대 </a:t>
            </a:r>
            <a:r>
              <a:rPr lang="en-US" altLang="ko-KR" dirty="0"/>
              <a:t>/</a:t>
            </a:r>
            <a:r>
              <a:rPr lang="ko-KR" altLang="en-US" dirty="0"/>
              <a:t> 충북대 </a:t>
            </a:r>
            <a:r>
              <a:rPr lang="en-US" altLang="ko-KR" dirty="0"/>
              <a:t>/</a:t>
            </a:r>
            <a:r>
              <a:rPr lang="ko-KR" altLang="en-US" dirty="0"/>
              <a:t> 충남대 </a:t>
            </a:r>
            <a:r>
              <a:rPr lang="en-US" altLang="ko-KR" dirty="0"/>
              <a:t>/</a:t>
            </a:r>
            <a:r>
              <a:rPr lang="ko-KR" altLang="en-US" dirty="0"/>
              <a:t> 전북대 </a:t>
            </a:r>
            <a:r>
              <a:rPr lang="en-US" altLang="ko-KR" dirty="0"/>
              <a:t>/</a:t>
            </a:r>
            <a:r>
              <a:rPr lang="ko-KR" altLang="en-US" dirty="0"/>
              <a:t> 전남대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47D3C-3B13-5ECB-3D39-E08BC48D6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3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B753DD-02F3-E0A2-99CA-E856BAFEC0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54079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0E6DB4-D1F4-BCDF-1726-E1A1FAAAE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14600"/>
            <a:ext cx="7772400" cy="1143000"/>
          </a:xfrm>
        </p:spPr>
        <p:txBody>
          <a:bodyPr/>
          <a:lstStyle/>
          <a:p>
            <a:r>
              <a:rPr lang="en-KR" dirty="0"/>
              <a:t>Thank you for your attention 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82DDE-3D34-A147-9AE0-17F134A862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05800" y="6248400"/>
            <a:ext cx="838200" cy="304800"/>
          </a:xfrm>
        </p:spPr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39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60371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C475E-E923-329A-B3F6-DEA979A2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석사 졸업까지의 과정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3B58D-D734-44CE-AEE1-D6C90B440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8153400" cy="4724400"/>
          </a:xfrm>
        </p:spPr>
        <p:txBody>
          <a:bodyPr/>
          <a:lstStyle/>
          <a:p>
            <a:r>
              <a:rPr lang="ko-KR" altLang="en-US" dirty="0">
                <a:sym typeface="Wingdings" pitchFamily="2" charset="2"/>
              </a:rPr>
              <a:t>입학요건</a:t>
            </a:r>
            <a:r>
              <a:rPr lang="en-US" altLang="ko-KR" dirty="0">
                <a:sym typeface="Wingdings" pitchFamily="2" charset="2"/>
              </a:rPr>
              <a:t>: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외국어</a:t>
            </a:r>
            <a:r>
              <a:rPr lang="en-US" altLang="ko-KR" dirty="0">
                <a:sym typeface="Wingdings" pitchFamily="2" charset="2"/>
              </a:rPr>
              <a:t>)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+</a:t>
            </a:r>
            <a:r>
              <a:rPr lang="ko-KR" altLang="en-US" dirty="0">
                <a:sym typeface="Wingdings" pitchFamily="2" charset="2"/>
              </a:rPr>
              <a:t> 서류심사 </a:t>
            </a:r>
            <a:r>
              <a:rPr lang="en-US" altLang="ko-KR" dirty="0">
                <a:sym typeface="Wingdings" pitchFamily="2" charset="2"/>
              </a:rPr>
              <a:t>+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필답고사</a:t>
            </a:r>
            <a:r>
              <a:rPr lang="en-US" altLang="ko-KR" dirty="0">
                <a:sym typeface="Wingdings" pitchFamily="2" charset="2"/>
              </a:rPr>
              <a:t>)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+</a:t>
            </a:r>
            <a:r>
              <a:rPr lang="ko-KR" altLang="en-US" dirty="0">
                <a:sym typeface="Wingdings" pitchFamily="2" charset="2"/>
              </a:rPr>
              <a:t> 면접심사</a:t>
            </a:r>
            <a:endParaRPr lang="en-US" dirty="0">
              <a:sym typeface="Wingdings" pitchFamily="2" charset="2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/>
              <a:t>필답고사</a:t>
            </a:r>
            <a:r>
              <a:rPr lang="en-US" altLang="ko-KR" dirty="0"/>
              <a:t>:</a:t>
            </a:r>
            <a:r>
              <a:rPr lang="ko-KR" altLang="en-US" dirty="0"/>
              <a:t> 수리통계 </a:t>
            </a:r>
            <a:r>
              <a:rPr lang="en-US" altLang="ko-KR" dirty="0"/>
              <a:t>+</a:t>
            </a:r>
            <a:r>
              <a:rPr lang="ko-KR" altLang="en-US" dirty="0"/>
              <a:t> 회귀분석 </a:t>
            </a:r>
            <a:r>
              <a:rPr lang="en-US" altLang="ko-KR" dirty="0"/>
              <a:t>(</a:t>
            </a:r>
            <a:r>
              <a:rPr lang="ko-KR" altLang="en-US" dirty="0"/>
              <a:t>해석학개론</a:t>
            </a:r>
            <a:r>
              <a:rPr lang="en-US" altLang="ko-KR" dirty="0"/>
              <a:t>,</a:t>
            </a:r>
            <a:r>
              <a:rPr lang="ko-KR" altLang="en-US" dirty="0"/>
              <a:t> 선형대수 포함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&gt;&gt;</a:t>
            </a:r>
            <a:r>
              <a:rPr lang="ko-KR" altLang="en-US" dirty="0"/>
              <a:t> 기출문제 풀기 </a:t>
            </a:r>
            <a:r>
              <a:rPr lang="en-US" altLang="ko-KR" dirty="0"/>
              <a:t>(</a:t>
            </a:r>
            <a:r>
              <a:rPr lang="ko-KR" altLang="en-US" dirty="0"/>
              <a:t>따로 구매</a:t>
            </a:r>
            <a:r>
              <a:rPr lang="en-US" altLang="ko-KR" dirty="0"/>
              <a:t>?)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sz="1000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Coursework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교과과정</a:t>
            </a:r>
            <a:r>
              <a:rPr lang="en-US" altLang="ko-KR" dirty="0">
                <a:sym typeface="Wingdings" pitchFamily="2" charset="2"/>
              </a:rPr>
              <a:t>):</a:t>
            </a:r>
            <a:r>
              <a:rPr lang="ko-KR" altLang="en-US" dirty="0">
                <a:sym typeface="Wingdings" pitchFamily="2" charset="2"/>
              </a:rPr>
              <a:t>  </a:t>
            </a:r>
            <a:r>
              <a:rPr lang="en-US" altLang="ko-KR" dirty="0">
                <a:sym typeface="Wingdings" pitchFamily="2" charset="2"/>
              </a:rPr>
              <a:t>24~30</a:t>
            </a:r>
            <a:r>
              <a:rPr lang="ko-KR" altLang="en-US" dirty="0">
                <a:sym typeface="Wingdings" pitchFamily="2" charset="2"/>
              </a:rPr>
              <a:t>학점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약 </a:t>
            </a:r>
            <a:r>
              <a:rPr lang="en-US" altLang="ko-KR" dirty="0">
                <a:sym typeface="Wingdings" pitchFamily="2" charset="2"/>
              </a:rPr>
              <a:t>6~8</a:t>
            </a:r>
            <a:r>
              <a:rPr lang="ko-KR" altLang="en-US" dirty="0">
                <a:sym typeface="Wingdings" pitchFamily="2" charset="2"/>
              </a:rPr>
              <a:t>과목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r>
              <a:rPr lang="ko-KR" altLang="en-US" dirty="0">
                <a:sym typeface="Wingdings" pitchFamily="2" charset="2"/>
              </a:rPr>
              <a:t>논문연구</a:t>
            </a:r>
            <a:r>
              <a:rPr lang="en-US" altLang="ko-KR" dirty="0">
                <a:sym typeface="Wingdings" pitchFamily="2" charset="2"/>
              </a:rPr>
              <a:t>:</a:t>
            </a:r>
            <a:r>
              <a:rPr lang="ko-KR" altLang="en-US" dirty="0">
                <a:sym typeface="Wingdings" pitchFamily="2" charset="2"/>
              </a:rPr>
              <a:t>  </a:t>
            </a:r>
            <a:r>
              <a:rPr lang="en-US" altLang="ko-KR" dirty="0">
                <a:sym typeface="Wingdings" pitchFamily="2" charset="2"/>
              </a:rPr>
              <a:t>with </a:t>
            </a:r>
            <a:r>
              <a:rPr lang="ko-KR" altLang="en-US" dirty="0">
                <a:sym typeface="Wingdings" pitchFamily="2" charset="2"/>
              </a:rPr>
              <a:t>지도교수님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sz="1600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졸업영어시험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또는 점수로 대체</a:t>
            </a:r>
            <a:r>
              <a:rPr lang="en-US" altLang="ko-KR" dirty="0">
                <a:sym typeface="Wingdings" pitchFamily="2" charset="2"/>
              </a:rPr>
              <a:t>?)</a:t>
            </a:r>
          </a:p>
          <a:p>
            <a:r>
              <a:rPr lang="ko-KR" altLang="en-US" dirty="0">
                <a:sym typeface="Wingdings" pitchFamily="2" charset="2"/>
              </a:rPr>
              <a:t>졸업시험 </a:t>
            </a:r>
            <a:r>
              <a:rPr lang="en-US" altLang="ko-KR" dirty="0">
                <a:sym typeface="Wingdings" pitchFamily="2" charset="2"/>
              </a:rPr>
              <a:t>(Qualifying Exam):  so-called Qual,</a:t>
            </a:r>
            <a:r>
              <a:rPr lang="ko-KR" altLang="en-US" dirty="0">
                <a:sym typeface="Wingdings" pitchFamily="2" charset="2"/>
              </a:rPr>
              <a:t>  </a:t>
            </a:r>
            <a:r>
              <a:rPr lang="en-US" altLang="ko-KR" dirty="0" err="1">
                <a:sym typeface="Wingdings" pitchFamily="2" charset="2"/>
              </a:rPr>
              <a:t>Qal</a:t>
            </a:r>
            <a:r>
              <a:rPr lang="ko-KR" altLang="en-US" dirty="0">
                <a:sym typeface="Wingdings" pitchFamily="2" charset="2"/>
              </a:rPr>
              <a:t>시험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 자질고사</a:t>
            </a:r>
            <a:endParaRPr lang="en-US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학술대회발표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학회발표</a:t>
            </a:r>
            <a:r>
              <a:rPr lang="en-US" altLang="ko-KR" dirty="0">
                <a:sym typeface="Wingdings" pitchFamily="2" charset="2"/>
              </a:rPr>
              <a:t>):  </a:t>
            </a:r>
            <a:r>
              <a:rPr lang="ko-KR" altLang="en-US" dirty="0">
                <a:sym typeface="Wingdings" pitchFamily="2" charset="2"/>
              </a:rPr>
              <a:t>한국통계학회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포스터 </a:t>
            </a:r>
            <a:r>
              <a:rPr lang="en-US" altLang="ko-KR" dirty="0">
                <a:sym typeface="Wingdings" pitchFamily="2" charset="2"/>
              </a:rPr>
              <a:t>/</a:t>
            </a:r>
            <a:r>
              <a:rPr lang="ko-KR" altLang="en-US" dirty="0">
                <a:sym typeface="Wingdings" pitchFamily="2" charset="2"/>
              </a:rPr>
              <a:t> 구술</a:t>
            </a:r>
            <a:r>
              <a:rPr lang="en-US" altLang="ko-KR" dirty="0">
                <a:sym typeface="Wingdings" pitchFamily="2" charset="2"/>
              </a:rPr>
              <a:t>)</a:t>
            </a:r>
            <a:r>
              <a:rPr lang="ko-KR" altLang="en-US" dirty="0">
                <a:sym typeface="Wingdings" pitchFamily="2" charset="2"/>
              </a:rPr>
              <a:t> 발표</a:t>
            </a:r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졸업논문 작성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경우에 따라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SCI</a:t>
            </a:r>
            <a:r>
              <a:rPr lang="ko-KR" altLang="en-US" dirty="0">
                <a:sym typeface="Wingdings" pitchFamily="2" charset="2"/>
              </a:rPr>
              <a:t> 논문 요구</a:t>
            </a:r>
            <a:r>
              <a:rPr lang="en-US" altLang="ko-KR" dirty="0">
                <a:sym typeface="Wingdings" pitchFamily="2" charset="2"/>
              </a:rPr>
              <a:t>)</a:t>
            </a:r>
            <a:r>
              <a:rPr lang="ko-KR" altLang="en-US" dirty="0">
                <a:sym typeface="Wingdings" pitchFamily="2" charset="2"/>
              </a:rPr>
              <a:t>  및  발표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sym typeface="Wingdings" pitchFamily="2" charset="2"/>
              </a:rPr>
              <a:t>참고</a:t>
            </a:r>
            <a:r>
              <a:rPr lang="en-US" altLang="ko-KR" dirty="0">
                <a:sym typeface="Wingdings" pitchFamily="2" charset="2"/>
              </a:rPr>
              <a:t>:</a:t>
            </a:r>
            <a:r>
              <a:rPr lang="ko-KR" altLang="en-US" dirty="0">
                <a:sym typeface="Wingdings" pitchFamily="2" charset="2"/>
              </a:rPr>
              <a:t> 서울대의 경우 석사는 발표 안함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3F621-C537-9303-3089-D1AE32F5B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4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58EC45-209D-049A-93B1-CB73312DB40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87780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54394-5FD5-C4B0-6C91-BE2D9A87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논문작성 과정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CE41A-0EAD-EBE3-4A47-66BEE6283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400"/>
            <a:ext cx="8305800" cy="4953000"/>
          </a:xfrm>
        </p:spPr>
        <p:txBody>
          <a:bodyPr/>
          <a:lstStyle/>
          <a:p>
            <a:r>
              <a:rPr lang="ko-KR" altLang="en-US" sz="1800" dirty="0"/>
              <a:t>논문 주제 </a:t>
            </a:r>
            <a:r>
              <a:rPr lang="en-US" altLang="ko-KR" sz="1800" dirty="0"/>
              <a:t>(</a:t>
            </a:r>
            <a:r>
              <a:rPr lang="ko-KR" altLang="en-US" sz="1800" dirty="0"/>
              <a:t>아이디어</a:t>
            </a:r>
            <a:r>
              <a:rPr lang="en-US" altLang="ko-KR" sz="1800" dirty="0"/>
              <a:t>)</a:t>
            </a:r>
            <a:r>
              <a:rPr lang="ko-KR" altLang="en-US" sz="1800" dirty="0"/>
              <a:t> 선정 및 기존연구에 대한 </a:t>
            </a:r>
            <a:r>
              <a:rPr lang="en-US" altLang="ko-KR" sz="1800" dirty="0"/>
              <a:t>Literature Review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문헌 리뷰</a:t>
            </a:r>
            <a:r>
              <a:rPr lang="en-US" altLang="ko-KR" sz="1800" dirty="0"/>
              <a:t>):</a:t>
            </a:r>
          </a:p>
          <a:p>
            <a:pPr lvl="1"/>
            <a:r>
              <a:rPr lang="ko-KR" altLang="en-US" sz="1600" dirty="0"/>
              <a:t>아이디어를 제안하고</a:t>
            </a:r>
            <a:r>
              <a:rPr lang="en-US" altLang="ko-KR" sz="1600" dirty="0"/>
              <a:t>,</a:t>
            </a:r>
            <a:r>
              <a:rPr lang="ko-KR" altLang="en-US" sz="1600" dirty="0"/>
              <a:t> 우리 아이디어와 동일한 논문이 이미 있는지 확인 등</a:t>
            </a:r>
            <a:endParaRPr lang="en-US" sz="1600" dirty="0"/>
          </a:p>
          <a:p>
            <a:endParaRPr lang="en-US" altLang="ko-KR" sz="1050" dirty="0"/>
          </a:p>
          <a:p>
            <a:r>
              <a:rPr lang="ko-KR" altLang="en-US" sz="1800" dirty="0"/>
              <a:t>방법론 개발</a:t>
            </a:r>
            <a:r>
              <a:rPr lang="en-US" altLang="ko-KR" sz="1800" dirty="0"/>
              <a:t>:</a:t>
            </a:r>
            <a:r>
              <a:rPr lang="ko-KR" altLang="en-US" sz="1800" dirty="0"/>
              <a:t>  </a:t>
            </a:r>
            <a:endParaRPr lang="en-US" altLang="ko-KR" sz="1800" dirty="0"/>
          </a:p>
          <a:p>
            <a:pPr lvl="1"/>
            <a:r>
              <a:rPr lang="en-US" altLang="ko-KR" sz="1600" dirty="0"/>
              <a:t>e.g. </a:t>
            </a:r>
            <a:r>
              <a:rPr lang="ko-KR" altLang="en-US" sz="1600" dirty="0"/>
              <a:t>새로운 형태의 데이터에 대한 새로운 모형 개발</a:t>
            </a:r>
            <a:r>
              <a:rPr lang="en-US" altLang="ko-KR" sz="1600" dirty="0"/>
              <a:t>.</a:t>
            </a:r>
            <a:r>
              <a:rPr lang="ko-KR" altLang="en-US" sz="1600" dirty="0"/>
              <a:t> 통계량 개발</a:t>
            </a:r>
            <a:r>
              <a:rPr lang="en-US" altLang="ko-KR" sz="1600" dirty="0"/>
              <a:t>.</a:t>
            </a:r>
          </a:p>
          <a:p>
            <a:endParaRPr lang="en-US" altLang="ko-KR" sz="1050" dirty="0"/>
          </a:p>
          <a:p>
            <a:r>
              <a:rPr lang="ko-KR" altLang="en-US" sz="1800" dirty="0"/>
              <a:t>이론적 검증 </a:t>
            </a:r>
            <a:r>
              <a:rPr lang="en-US" altLang="ko-KR" sz="1800" dirty="0"/>
              <a:t>(</a:t>
            </a:r>
            <a:r>
              <a:rPr lang="ko-KR" altLang="en-US" sz="1800" dirty="0"/>
              <a:t>생략가능</a:t>
            </a:r>
            <a:r>
              <a:rPr lang="en-US" altLang="ko-KR" sz="1800" dirty="0"/>
              <a:t>):</a:t>
            </a:r>
          </a:p>
          <a:p>
            <a:pPr lvl="1"/>
            <a:r>
              <a:rPr lang="ko-KR" altLang="en-US" sz="1600" dirty="0"/>
              <a:t>통계량에 대한 좋은 성질 </a:t>
            </a:r>
            <a:r>
              <a:rPr lang="en-US" altLang="ko-KR" sz="1600" dirty="0"/>
              <a:t>(consistency,</a:t>
            </a:r>
            <a:r>
              <a:rPr lang="ko-KR" altLang="en-US" sz="1600" dirty="0"/>
              <a:t> </a:t>
            </a:r>
            <a:r>
              <a:rPr lang="en-US" altLang="ko-KR" sz="1600" dirty="0"/>
              <a:t>asymptotic normality</a:t>
            </a:r>
            <a:r>
              <a:rPr lang="ko-KR" altLang="en-US" sz="1600" dirty="0"/>
              <a:t> 등</a:t>
            </a:r>
            <a:r>
              <a:rPr lang="en-US" altLang="ko-KR" sz="1600" dirty="0"/>
              <a:t>)</a:t>
            </a:r>
          </a:p>
          <a:p>
            <a:endParaRPr lang="en-US" altLang="ko-KR" sz="1050" dirty="0"/>
          </a:p>
          <a:p>
            <a:r>
              <a:rPr lang="ko-KR" altLang="en-US" sz="1800" dirty="0"/>
              <a:t>시뮬레이션 연구</a:t>
            </a:r>
            <a:endParaRPr lang="en-US" altLang="ko-KR" sz="1800" dirty="0"/>
          </a:p>
          <a:p>
            <a:pPr lvl="1"/>
            <a:r>
              <a:rPr lang="ko-KR" altLang="en-US" sz="1600" dirty="0"/>
              <a:t>우리가 설정한 모형 상황에 맞는 데이터 생성 및 </a:t>
            </a:r>
            <a:r>
              <a:rPr lang="ko-KR" altLang="en-US" sz="1600" dirty="0" err="1"/>
              <a:t>우리방법</a:t>
            </a:r>
            <a:r>
              <a:rPr lang="ko-KR" altLang="en-US" sz="1600" dirty="0"/>
              <a:t> 및 다른 기존의 방법들 적용 </a:t>
            </a:r>
            <a:r>
              <a:rPr lang="en-US" altLang="ko-KR" sz="1600" dirty="0">
                <a:sym typeface="Wingdings" pitchFamily="2" charset="2"/>
              </a:rPr>
              <a:t></a:t>
            </a:r>
            <a:r>
              <a:rPr lang="ko-KR" altLang="en-US" sz="1600" dirty="0">
                <a:sym typeface="Wingdings" pitchFamily="2" charset="2"/>
              </a:rPr>
              <a:t> 평가 </a:t>
            </a:r>
            <a:r>
              <a:rPr lang="en-US" altLang="ko-KR" sz="1600" dirty="0">
                <a:sym typeface="Wingdings" pitchFamily="2" charset="2"/>
              </a:rPr>
              <a:t></a:t>
            </a:r>
            <a:r>
              <a:rPr lang="ko-KR" altLang="en-US" sz="1600" dirty="0">
                <a:sym typeface="Wingdings" pitchFamily="2" charset="2"/>
              </a:rPr>
              <a:t> 우리 방법이 제일 좋더라 </a:t>
            </a:r>
            <a:r>
              <a:rPr lang="en-US" altLang="ko-KR" sz="1600" dirty="0">
                <a:sym typeface="Wingdings" pitchFamily="2" charset="2"/>
              </a:rPr>
              <a:t>(</a:t>
            </a:r>
            <a:r>
              <a:rPr lang="ko-KR" altLang="en-US" sz="1600" dirty="0">
                <a:sym typeface="Wingdings" pitchFamily="2" charset="2"/>
              </a:rPr>
              <a:t>장점 어필</a:t>
            </a:r>
            <a:r>
              <a:rPr lang="en-US" altLang="ko-KR" sz="1400" dirty="0">
                <a:sym typeface="Wingdings" pitchFamily="2" charset="2"/>
              </a:rPr>
              <a:t>)</a:t>
            </a:r>
            <a:endParaRPr lang="en-US" altLang="ko-KR" sz="1400" dirty="0"/>
          </a:p>
          <a:p>
            <a:endParaRPr lang="en-US" altLang="ko-KR" sz="1050" dirty="0"/>
          </a:p>
          <a:p>
            <a:r>
              <a:rPr lang="ko-KR" altLang="en-US" sz="1800" dirty="0"/>
              <a:t>실제데이터 적용</a:t>
            </a:r>
            <a:r>
              <a:rPr lang="en-US" altLang="ko-KR" sz="1800" dirty="0"/>
              <a:t>:</a:t>
            </a:r>
            <a:r>
              <a:rPr lang="ko-KR" altLang="en-US" sz="1800" dirty="0"/>
              <a:t>  </a:t>
            </a:r>
            <a:endParaRPr lang="en-US" altLang="ko-KR" sz="1800" dirty="0"/>
          </a:p>
          <a:p>
            <a:pPr lvl="1"/>
            <a:r>
              <a:rPr lang="ko-KR" altLang="en-US" sz="1600" dirty="0"/>
              <a:t>이런 데이터에 </a:t>
            </a:r>
            <a:r>
              <a:rPr lang="ko-KR" altLang="en-US" sz="1600" dirty="0" err="1"/>
              <a:t>적용가능하다</a:t>
            </a:r>
            <a:r>
              <a:rPr lang="ko-KR" altLang="en-US" sz="1600" dirty="0"/>
              <a:t> </a:t>
            </a:r>
            <a:r>
              <a:rPr lang="en-US" altLang="ko-KR" sz="1600" dirty="0"/>
              <a:t>+</a:t>
            </a:r>
            <a:r>
              <a:rPr lang="ko-KR" altLang="en-US" sz="1600" dirty="0"/>
              <a:t> 실제 데이터에 적용하니 잘 작동하더라 </a:t>
            </a:r>
            <a:br>
              <a:rPr lang="en-US" altLang="ko-KR" sz="1600" dirty="0"/>
            </a:br>
            <a:r>
              <a:rPr lang="en-US" altLang="ko-KR" sz="1600" dirty="0"/>
              <a:t>+</a:t>
            </a:r>
            <a:r>
              <a:rPr lang="ko-KR" altLang="en-US" sz="1600" dirty="0"/>
              <a:t> 이러한 해석이 가능하다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DD7F1-4AE8-3485-1070-15024ED7E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5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AF0E8F-0F14-28EC-898B-9E477555C75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93752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8E979-9FDF-E70C-E740-453B7AA3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</a:t>
            </a:r>
            <a:r>
              <a:rPr lang="ko-KR" altLang="en-US" dirty="0"/>
              <a:t> 논문이란</a:t>
            </a:r>
            <a:r>
              <a:rPr lang="en-US" altLang="ko-KR" dirty="0"/>
              <a:t>?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4C0BF-2BEA-51B8-DE96-2FE324881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458200" cy="4724400"/>
          </a:xfrm>
        </p:spPr>
        <p:txBody>
          <a:bodyPr/>
          <a:lstStyle/>
          <a:p>
            <a:r>
              <a:rPr lang="ko-KR" altLang="en-US" dirty="0">
                <a:sym typeface="Wingdings" pitchFamily="2" charset="2"/>
              </a:rPr>
              <a:t>논문이 출판될 때까지의 과정</a:t>
            </a:r>
            <a:r>
              <a:rPr lang="en-US" altLang="ko-KR" dirty="0">
                <a:sym typeface="Wingdings" pitchFamily="2" charset="2"/>
              </a:rPr>
              <a:t>:</a:t>
            </a:r>
            <a:br>
              <a:rPr lang="en-US" altLang="ko-KR" dirty="0">
                <a:sym typeface="Wingdings" pitchFamily="2" charset="2"/>
              </a:rPr>
            </a:br>
            <a:br>
              <a:rPr lang="en-US" altLang="ko-KR" dirty="0">
                <a:sym typeface="Wingdings" pitchFamily="2" charset="2"/>
              </a:rPr>
            </a:br>
            <a:r>
              <a:rPr lang="en-US" altLang="ko-KR" dirty="0">
                <a:sym typeface="Wingdings" pitchFamily="2" charset="2"/>
              </a:rPr>
              <a:t>     Journal – Submit – Peer Review – Revision – Accept – Publish</a:t>
            </a:r>
            <a:br>
              <a:rPr lang="en-US" altLang="ko-KR" dirty="0">
                <a:sym typeface="Wingdings" pitchFamily="2" charset="2"/>
              </a:rPr>
            </a:br>
            <a:endParaRPr lang="en-US" altLang="ko-KR" dirty="0">
              <a:sym typeface="Wingdings" pitchFamily="2" charset="2"/>
            </a:endParaRPr>
          </a:p>
          <a:p>
            <a:r>
              <a:rPr lang="ko-KR" altLang="en-US" dirty="0"/>
              <a:t>좋은 저널과 좋지</a:t>
            </a:r>
            <a:r>
              <a:rPr lang="en-US" altLang="ko-KR" dirty="0"/>
              <a:t> </a:t>
            </a:r>
            <a:r>
              <a:rPr lang="ko-KR" altLang="en-US" dirty="0"/>
              <a:t>못한 저널로 나뉘는데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좋은 저널 예시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 Cell,  Science,  Nature</a:t>
            </a:r>
            <a:r>
              <a:rPr lang="ko-KR" altLang="en-US" dirty="0"/>
              <a:t> 등</a:t>
            </a:r>
            <a:endParaRPr lang="en-US" altLang="ko-KR" dirty="0"/>
          </a:p>
          <a:p>
            <a:endParaRPr lang="en-US" sz="1100" dirty="0"/>
          </a:p>
          <a:p>
            <a:r>
              <a:rPr lang="ko-KR" altLang="en-US" dirty="0"/>
              <a:t>저널 수준</a:t>
            </a:r>
            <a:r>
              <a:rPr lang="en-US" altLang="ko-KR" dirty="0"/>
              <a:t>:</a:t>
            </a:r>
            <a:endParaRPr lang="en-KR" altLang="ko-KR" dirty="0"/>
          </a:p>
          <a:p>
            <a:pPr lvl="1"/>
            <a:r>
              <a:rPr lang="en-US" altLang="ko-KR" dirty="0">
                <a:sym typeface="Wingdings" pitchFamily="2" charset="2"/>
              </a:rPr>
              <a:t>1.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SCI = SCIE  (</a:t>
            </a:r>
            <a:r>
              <a:rPr lang="ko-KR" altLang="en-US" dirty="0">
                <a:sym typeface="Wingdings" pitchFamily="2" charset="2"/>
              </a:rPr>
              <a:t>사회과학</a:t>
            </a:r>
            <a:r>
              <a:rPr lang="en-US" altLang="ko-KR" dirty="0">
                <a:sym typeface="Wingdings" pitchFamily="2" charset="2"/>
              </a:rPr>
              <a:t>: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SSCI)</a:t>
            </a:r>
          </a:p>
          <a:p>
            <a:pPr lvl="1"/>
            <a:r>
              <a:rPr lang="en-US" altLang="ko-KR" dirty="0">
                <a:sym typeface="Wingdings" pitchFamily="2" charset="2"/>
              </a:rPr>
              <a:t>2.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SCOPUS / ESCI</a:t>
            </a:r>
          </a:p>
          <a:p>
            <a:pPr lvl="1"/>
            <a:r>
              <a:rPr lang="en-US" altLang="ko-KR" dirty="0">
                <a:sym typeface="Wingdings" pitchFamily="2" charset="2"/>
              </a:rPr>
              <a:t>3.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KCI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한국저널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endParaRPr lang="en-US" altLang="ko-KR" sz="1100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저널 랭킹</a:t>
            </a:r>
            <a:r>
              <a:rPr lang="en-US" altLang="ko-KR" dirty="0">
                <a:sym typeface="Wingdings" pitchFamily="2" charset="2"/>
              </a:rPr>
              <a:t>:</a:t>
            </a:r>
            <a:r>
              <a:rPr lang="ko-KR" altLang="en-US" dirty="0">
                <a:sym typeface="Wingdings" pitchFamily="2" charset="2"/>
              </a:rPr>
              <a:t>  </a:t>
            </a:r>
            <a:r>
              <a:rPr lang="en-US" altLang="ko-KR" dirty="0">
                <a:sym typeface="Wingdings" pitchFamily="2" charset="2"/>
              </a:rPr>
              <a:t>SCI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Top 1%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&gt; Top 10% &gt;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Top 25%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(Q1)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&gt; Q2 &gt; Q3 &gt; Q4</a:t>
            </a:r>
          </a:p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617F5-9B0D-76BF-B5E3-1EA75F3D3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6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6BDF0D-3969-8A2D-AAD4-6FA293BB7D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43310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F7542-801A-2811-BF7C-C3EFC1451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Journal Ranking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EB77E-D46A-77F2-026F-D79F8A08A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우리나라에서는 </a:t>
            </a:r>
            <a:r>
              <a:rPr lang="en-US" altLang="ko-KR" dirty="0"/>
              <a:t>“</a:t>
            </a:r>
            <a:r>
              <a:rPr lang="en-KR" dirty="0"/>
              <a:t>JCR</a:t>
            </a:r>
            <a:r>
              <a:rPr lang="ko-KR" altLang="en-US" dirty="0"/>
              <a:t> 기준 랭킹</a:t>
            </a:r>
            <a:r>
              <a:rPr lang="en-US" altLang="ko-KR" dirty="0"/>
              <a:t>”</a:t>
            </a:r>
            <a:r>
              <a:rPr lang="ko-KR" altLang="en-US" dirty="0"/>
              <a:t>을 많이 참고함</a:t>
            </a:r>
            <a:endParaRPr lang="en-US" altLang="ko-KR" dirty="0"/>
          </a:p>
          <a:p>
            <a:pPr lvl="1"/>
            <a:r>
              <a:rPr lang="en-US" dirty="0">
                <a:hlinkClick r:id="rId2"/>
              </a:rPr>
              <a:t>http://jcr.clarivate.com</a:t>
            </a:r>
            <a:endParaRPr lang="en-US" dirty="0"/>
          </a:p>
          <a:p>
            <a:pPr lvl="1"/>
            <a:r>
              <a:rPr lang="ko-KR" altLang="en-US" dirty="0"/>
              <a:t>아마 학교계정으로 로그인 필요</a:t>
            </a:r>
            <a:r>
              <a:rPr lang="en-US" altLang="ko-KR" dirty="0"/>
              <a:t>?</a:t>
            </a:r>
          </a:p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BF814-B07C-8951-8D55-45FCF69CA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7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2B1BE7-2BEC-0E4A-94B4-F77F778D14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765B1A-7057-C522-9A58-0871A22A0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75"/>
          <a:stretch/>
        </p:blipFill>
        <p:spPr>
          <a:xfrm>
            <a:off x="1652241" y="3199625"/>
            <a:ext cx="5839519" cy="323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1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F7542-801A-2811-BF7C-C3EFC1451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Journal Ranking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EB77E-D46A-77F2-026F-D79F8A08A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Annals of Statistics:  Top-class Journal in Statistics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BF814-B07C-8951-8D55-45FCF69CA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1CA14D81-9E2D-EC40-8FA2-2D6051934CD8}" type="slidenum">
              <a:rPr lang="en-US" altLang="en-US" smtClean="0"/>
              <a:pPr/>
              <a:t>8</a:t>
            </a:fld>
            <a:endParaRPr lang="en-US" alt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2B1BE7-2BEC-0E4A-94B4-F77F778D14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6AE3D3-DF16-EA06-E55D-5361BB4F1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89"/>
          <a:stretch/>
        </p:blipFill>
        <p:spPr>
          <a:xfrm>
            <a:off x="228600" y="2371315"/>
            <a:ext cx="7065818" cy="387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04615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">
      <a:dk1>
        <a:srgbClr val="524C31"/>
      </a:dk1>
      <a:lt1>
        <a:srgbClr val="FFFFFF"/>
      </a:lt1>
      <a:dk2>
        <a:srgbClr val="FFFFFF"/>
      </a:dk2>
      <a:lt2>
        <a:srgbClr val="808080"/>
      </a:lt2>
      <a:accent1>
        <a:srgbClr val="D7E5FF"/>
      </a:accent1>
      <a:accent2>
        <a:srgbClr val="F4B307"/>
      </a:accent2>
      <a:accent3>
        <a:srgbClr val="FFFFFF"/>
      </a:accent3>
      <a:accent4>
        <a:srgbClr val="454028"/>
      </a:accent4>
      <a:accent5>
        <a:srgbClr val="E8F0FF"/>
      </a:accent5>
      <a:accent6>
        <a:srgbClr val="DDA206"/>
      </a:accent6>
      <a:hlink>
        <a:srgbClr val="0A58B9"/>
      </a:hlink>
      <a:folHlink>
        <a:srgbClr val="93823E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12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12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3">
        <a:dk1>
          <a:srgbClr val="000000"/>
        </a:dk1>
        <a:lt1>
          <a:srgbClr val="FFF8D9"/>
        </a:lt1>
        <a:dk2>
          <a:srgbClr val="C10402"/>
        </a:dk2>
        <a:lt2>
          <a:srgbClr val="808080"/>
        </a:lt2>
        <a:accent1>
          <a:srgbClr val="D7E5FF"/>
        </a:accent1>
        <a:accent2>
          <a:srgbClr val="F4B307"/>
        </a:accent2>
        <a:accent3>
          <a:srgbClr val="FFFBE9"/>
        </a:accent3>
        <a:accent4>
          <a:srgbClr val="000000"/>
        </a:accent4>
        <a:accent5>
          <a:srgbClr val="E8F0FF"/>
        </a:accent5>
        <a:accent6>
          <a:srgbClr val="DDA206"/>
        </a:accent6>
        <a:hlink>
          <a:srgbClr val="0A58B9"/>
        </a:hlink>
        <a:folHlink>
          <a:srgbClr val="93823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14">
        <a:dk1>
          <a:srgbClr val="524C31"/>
        </a:dk1>
        <a:lt1>
          <a:srgbClr val="FFF8D9"/>
        </a:lt1>
        <a:dk2>
          <a:srgbClr val="FFF7D5"/>
        </a:dk2>
        <a:lt2>
          <a:srgbClr val="808080"/>
        </a:lt2>
        <a:accent1>
          <a:srgbClr val="D7E5FF"/>
        </a:accent1>
        <a:accent2>
          <a:srgbClr val="F4B307"/>
        </a:accent2>
        <a:accent3>
          <a:srgbClr val="FFFBE9"/>
        </a:accent3>
        <a:accent4>
          <a:srgbClr val="454028"/>
        </a:accent4>
        <a:accent5>
          <a:srgbClr val="E8F0FF"/>
        </a:accent5>
        <a:accent6>
          <a:srgbClr val="DDA206"/>
        </a:accent6>
        <a:hlink>
          <a:srgbClr val="0A58B9"/>
        </a:hlink>
        <a:folHlink>
          <a:srgbClr val="93823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10509</TotalTime>
  <Words>2293</Words>
  <Application>Microsoft Macintosh PowerPoint</Application>
  <PresentationFormat>On-screen Show (4:3)</PresentationFormat>
  <Paragraphs>314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-apple-system</vt:lpstr>
      <vt:lpstr>Malgun Gothic</vt:lpstr>
      <vt:lpstr>OpenSans</vt:lpstr>
      <vt:lpstr>system-ui</vt:lpstr>
      <vt:lpstr>Times</vt:lpstr>
      <vt:lpstr>var(--artdeco-typography-ko)</vt:lpstr>
      <vt:lpstr>Arial</vt:lpstr>
      <vt:lpstr>Verdana</vt:lpstr>
      <vt:lpstr>Wingdings</vt:lpstr>
      <vt:lpstr>Blank Presentation</vt:lpstr>
      <vt:lpstr>대학원이 무엇인지 가서 무얼 하는지 어떻게 준비해야 하는지 졸업하면 무얼 하는지</vt:lpstr>
      <vt:lpstr>Table of Contents</vt:lpstr>
      <vt:lpstr>학과</vt:lpstr>
      <vt:lpstr>통계 대학원</vt:lpstr>
      <vt:lpstr>석사 졸업까지의 과정</vt:lpstr>
      <vt:lpstr>논문작성 과정</vt:lpstr>
      <vt:lpstr>SCI 논문이란?</vt:lpstr>
      <vt:lpstr>Journal Ranking</vt:lpstr>
      <vt:lpstr>Journal Ranking</vt:lpstr>
      <vt:lpstr>Journal Ranking</vt:lpstr>
      <vt:lpstr>Journal Ranking</vt:lpstr>
      <vt:lpstr>JCR Ranking in Probability &amp; Statistics</vt:lpstr>
      <vt:lpstr>Non-SCI</vt:lpstr>
      <vt:lpstr>내가 논문연구를 잘 하더라? &gt;&gt; 전임교원 트랙</vt:lpstr>
      <vt:lpstr>대학원 후기</vt:lpstr>
      <vt:lpstr>대학원 들어가서 해야할 것들</vt:lpstr>
      <vt:lpstr>대학원 월급?</vt:lpstr>
      <vt:lpstr>대학원 장학금</vt:lpstr>
      <vt:lpstr>논문을 읽기 위해...</vt:lpstr>
      <vt:lpstr>통계학 논문 읽기:  MathPix + ChatGPT</vt:lpstr>
      <vt:lpstr>논문 읽기 꿀팁:  MathPix + ChatGPT (예시)</vt:lpstr>
      <vt:lpstr>논문 읽기 꿀팁:  MathPix + ChatGPT (예시)</vt:lpstr>
      <vt:lpstr>논문 읽기 꿀팁:  MathPix + ChatGPT (예시)</vt:lpstr>
      <vt:lpstr>논문 읽기 꿀팁:  MathPix + ChatGPT (예시)</vt:lpstr>
      <vt:lpstr>논문 읽기 꿀팁:  GPTs</vt:lpstr>
      <vt:lpstr>논문 읽기 꿀팁:  GPTs</vt:lpstr>
      <vt:lpstr>논문 읽기 꿀팁:  GPTs</vt:lpstr>
      <vt:lpstr>도움되는 자료들</vt:lpstr>
      <vt:lpstr>PowerPoint Presentation</vt:lpstr>
      <vt:lpstr>Google Scholar</vt:lpstr>
      <vt:lpstr>LinkedIn</vt:lpstr>
      <vt:lpstr>통계갤러리 &amp; Facebook &amp; 오픈카톡방</vt:lpstr>
      <vt:lpstr>그리고 유튜브</vt:lpstr>
      <vt:lpstr>포트폴리오</vt:lpstr>
      <vt:lpstr>연세대 데사대학원 취업현황</vt:lpstr>
      <vt:lpstr>취업 위한 준비</vt:lpstr>
      <vt:lpstr>AI related jobs</vt:lpstr>
      <vt:lpstr>Skills to become AI experts</vt:lpstr>
      <vt:lpstr>Data Science의 취업난 in US</vt:lpstr>
      <vt:lpstr>Thank you for your attention !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Ream</dc:creator>
  <cp:lastModifiedBy>김기풍</cp:lastModifiedBy>
  <cp:revision>2407</cp:revision>
  <cp:lastPrinted>2008-05-28T19:56:35Z</cp:lastPrinted>
  <dcterms:created xsi:type="dcterms:W3CDTF">2005-10-13T20:57:25Z</dcterms:created>
  <dcterms:modified xsi:type="dcterms:W3CDTF">2024-06-20T08:48:03Z</dcterms:modified>
</cp:coreProperties>
</file>